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Play"/>
      <p:regular r:id="rId20"/>
      <p:bold r:id="rId21"/>
    </p:embeddedFont>
    <p:embeddedFont>
      <p:font typeface="Raleway"/>
      <p:regular r:id="rId22"/>
      <p:bold r:id="rId23"/>
      <p:italic r:id="rId24"/>
      <p:boldItalic r:id="rId25"/>
    </p:embeddedFont>
    <p:embeddedFont>
      <p:font typeface="Barlow"/>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DDB6A2-2A0F-421C-8192-0F56475DF39C}">
  <a:tblStyle styleId="{D3DDB6A2-2A0F-421C-8192-0F56475DF39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22" Type="http://schemas.openxmlformats.org/officeDocument/2006/relationships/font" Target="fonts/Raleway-regular.fntdata"/><Relationship Id="rId21" Type="http://schemas.openxmlformats.org/officeDocument/2006/relationships/font" Target="fonts/Play-bold.fntdata"/><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arlow-regular.fntdata"/><Relationship Id="rId25" Type="http://schemas.openxmlformats.org/officeDocument/2006/relationships/font" Target="fonts/Raleway-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arlow-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7b89fdf2f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07b89fdf2f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fa0b4981a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2fa0b4981af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fa0b4981a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fa0b4981af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fa0b4981af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fa0b4981af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7b89fdf2f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307b89fdf2f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7b89fdf2f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07b89fdf2f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b3623f90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The second type are tools that use semantic search to enable natural language queries and retrieval augmented generation to provide answers and summaries via a Large-Language model. </a:t>
            </a:r>
            <a:endParaRPr sz="1200">
              <a:solidFill>
                <a:schemeClr val="dk1"/>
              </a:solidFill>
            </a:endParaRPr>
          </a:p>
        </p:txBody>
      </p:sp>
      <p:sp>
        <p:nvSpPr>
          <p:cNvPr id="189" name="Google Shape;189;g30b3623f90b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b3623f9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There are scores of tools that use AI to augment the discovery of academic research publications and/or make it easier to learn from the results. After playing with dozens of them, we realized that they fall into three main types. The first and oldest type are tools that help you find papers that are related to a set you have already found. We will work with Research Rabbit in a few minutes.</a:t>
            </a:r>
            <a:endParaRPr sz="1200">
              <a:solidFill>
                <a:schemeClr val="dk1"/>
              </a:solidFill>
            </a:endParaRPr>
          </a:p>
        </p:txBody>
      </p:sp>
      <p:sp>
        <p:nvSpPr>
          <p:cNvPr id="202" name="Google Shape;202;g30b3623f90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b3623f90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The third type are tools that analyze documents you upload. You can chat with your documents. Some provide automatically generated analyses.</a:t>
            </a:r>
            <a:endParaRPr sz="1200">
              <a:solidFill>
                <a:schemeClr val="dk1"/>
              </a:solidFill>
            </a:endParaRPr>
          </a:p>
        </p:txBody>
      </p:sp>
      <p:sp>
        <p:nvSpPr>
          <p:cNvPr id="212" name="Google Shape;212;g30b3623f90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0b3623f90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These tools are not far superior to our traditional tools - at least not yet. But they do offer a different experience that can augment that provided by databases like ProQuest Central, JSTOR, and Web of Science.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These tools can help you find papers that are relevant to your research questions. Unfortunately, they can and do make things up - although they are rapidly improving in that regard.</a:t>
            </a:r>
            <a:endParaRPr sz="1200">
              <a:solidFill>
                <a:schemeClr val="dk1"/>
              </a:solidFill>
            </a:endParaRPr>
          </a:p>
        </p:txBody>
      </p:sp>
      <p:sp>
        <p:nvSpPr>
          <p:cNvPr id="226" name="Google Shape;226;g30b3623f90b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0b3623f90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These tools are not far superior to our traditional tools - at least not yet. But they do offer a different experience that can augment that provided by databases like ProQuest Central, JSTOR, and Web of Science.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These tools can help you find papers that are relevant to your research questions. Unfortunately, they can and do make things up - although they are rapidly improving in that regard.</a:t>
            </a:r>
            <a:endParaRPr sz="1200">
              <a:solidFill>
                <a:schemeClr val="dk1"/>
              </a:solidFill>
            </a:endParaRPr>
          </a:p>
        </p:txBody>
      </p:sp>
      <p:sp>
        <p:nvSpPr>
          <p:cNvPr id="232" name="Google Shape;232;g30b3623f90b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b3623f90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These tools can help you find papers that are relevant to your research questions. Unfortunately, they can and do make things up - although they are rapidly improving in that regard.</a:t>
            </a:r>
            <a:endParaRPr sz="1200">
              <a:solidFill>
                <a:schemeClr val="dk1"/>
              </a:solidFill>
            </a:endParaRPr>
          </a:p>
        </p:txBody>
      </p:sp>
      <p:sp>
        <p:nvSpPr>
          <p:cNvPr id="238" name="Google Shape;238;g30b3623f90b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a0b4981af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fa0b4981af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8" name="Google Shape;88;p1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9" name="Google Shape;8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0" name="Google Shape;9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1" name="Google Shape;9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4" name="Google Shape;94;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5" name="Google Shape;9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 name="Google Shape;96;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7" name="Google Shape;9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 name="Google Shape;100;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1" name="Google Shape;101;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 name="Google Shape;104;p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6" name="Google Shape;106;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 name="Google Shape;10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0" name="Google Shape;110;p1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 name="Google Shape;111;p1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 name="Google Shape;112;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3" name="Google Shape;113;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4" name="Google Shape;114;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7" name="Google Shape;117;p19"/>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9"/>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9" name="Google Shape;119;p19"/>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1" name="Google Shape;121;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2" name="Google Shape;122;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3" name="Google Shape;123;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6" name="Google Shape;126;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7" name="Google Shape;127;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8" name="Google Shape;128;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1" name="Google Shape;131;p21"/>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2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33" name="Google Shape;133;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4" name="Google Shape;134;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5" name="Google Shape;13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8" name="Google Shape;138;p22"/>
          <p:cNvSpPr/>
          <p:nvPr>
            <p:ph idx="2" type="pic"/>
          </p:nvPr>
        </p:nvSpPr>
        <p:spPr>
          <a:xfrm>
            <a:off x="5183188" y="987425"/>
            <a:ext cx="6172500" cy="4873500"/>
          </a:xfrm>
          <a:prstGeom prst="rect">
            <a:avLst/>
          </a:prstGeom>
          <a:noFill/>
          <a:ln>
            <a:noFill/>
          </a:ln>
        </p:spPr>
      </p:sp>
      <p:sp>
        <p:nvSpPr>
          <p:cNvPr id="139" name="Google Shape;139;p2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40" name="Google Shape;140;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1" name="Google Shape;141;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2" name="Google Shape;142;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5" name="Google Shape;145;p2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6" name="Google Shape;146;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7" name="Google Shape;147;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8" name="Google Shape;148;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1" name="Google Shape;151;p2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2" name="Google Shape;152;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3" name="Google Shape;153;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4" name="Google Shape;154;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5" name="Shape 155"/>
        <p:cNvGrpSpPr/>
        <p:nvPr/>
      </p:nvGrpSpPr>
      <p:grpSpPr>
        <a:xfrm>
          <a:off x="0" y="0"/>
          <a:ext cx="0" cy="0"/>
          <a:chOff x="0" y="0"/>
          <a:chExt cx="0" cy="0"/>
        </a:xfrm>
      </p:grpSpPr>
      <p:sp>
        <p:nvSpPr>
          <p:cNvPr id="156" name="Google Shape;156;p25"/>
          <p:cNvSpPr txBox="1"/>
          <p:nvPr>
            <p:ph type="title"/>
          </p:nvPr>
        </p:nvSpPr>
        <p:spPr>
          <a:xfrm>
            <a:off x="415600" y="593367"/>
            <a:ext cx="11360700" cy="831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7" name="Google Shape;157;p2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1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9250" lvl="3" marL="1828800" algn="l">
              <a:lnSpc>
                <a:spcPct val="90000"/>
              </a:lnSpc>
              <a:spcBef>
                <a:spcPts val="500"/>
              </a:spcBef>
              <a:spcAft>
                <a:spcPts val="0"/>
              </a:spcAft>
              <a:buSzPts val="1900"/>
              <a:buChar char="•"/>
              <a:defRPr/>
            </a:lvl4pPr>
            <a:lvl5pPr indent="-349250" lvl="4" marL="2286000" algn="l">
              <a:lnSpc>
                <a:spcPct val="90000"/>
              </a:lnSpc>
              <a:spcBef>
                <a:spcPts val="500"/>
              </a:spcBef>
              <a:spcAft>
                <a:spcPts val="0"/>
              </a:spcAft>
              <a:buSzPts val="1900"/>
              <a:buChar char="•"/>
              <a:defRPr/>
            </a:lvl5pPr>
            <a:lvl6pPr indent="-349250" lvl="5" marL="2743200" algn="l">
              <a:lnSpc>
                <a:spcPct val="90000"/>
              </a:lnSpc>
              <a:spcBef>
                <a:spcPts val="500"/>
              </a:spcBef>
              <a:spcAft>
                <a:spcPts val="0"/>
              </a:spcAft>
              <a:buSzPts val="1900"/>
              <a:buChar char="•"/>
              <a:defRPr/>
            </a:lvl6pPr>
            <a:lvl7pPr indent="-349250" lvl="6" marL="3200400" algn="l">
              <a:lnSpc>
                <a:spcPct val="90000"/>
              </a:lnSpc>
              <a:spcBef>
                <a:spcPts val="500"/>
              </a:spcBef>
              <a:spcAft>
                <a:spcPts val="0"/>
              </a:spcAft>
              <a:buSzPts val="1900"/>
              <a:buChar char="•"/>
              <a:defRPr/>
            </a:lvl7pPr>
            <a:lvl8pPr indent="-349250" lvl="7" marL="3657600" algn="l">
              <a:lnSpc>
                <a:spcPct val="90000"/>
              </a:lnSpc>
              <a:spcBef>
                <a:spcPts val="500"/>
              </a:spcBef>
              <a:spcAft>
                <a:spcPts val="0"/>
              </a:spcAft>
              <a:buSzPts val="1900"/>
              <a:buChar char="•"/>
              <a:defRPr/>
            </a:lvl8pPr>
            <a:lvl9pPr indent="-349250" lvl="8" marL="4114800" algn="l">
              <a:lnSpc>
                <a:spcPct val="90000"/>
              </a:lnSpc>
              <a:spcBef>
                <a:spcPts val="500"/>
              </a:spcBef>
              <a:spcAft>
                <a:spcPts val="0"/>
              </a:spcAft>
              <a:buSzPts val="1900"/>
              <a:buChar char="•"/>
              <a:defRPr/>
            </a:lvl9pPr>
          </a:lstStyle>
          <a:p/>
        </p:txBody>
      </p:sp>
      <p:sp>
        <p:nvSpPr>
          <p:cNvPr id="158" name="Google Shape;158;p25"/>
          <p:cNvSpPr txBox="1"/>
          <p:nvPr>
            <p:ph idx="12" type="sldNum"/>
          </p:nvPr>
        </p:nvSpPr>
        <p:spPr>
          <a:xfrm>
            <a:off x="11330665" y="6251679"/>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82" name="Google Shape;82;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10"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bit.ly/ithaka-discovery" TargetMode="External"/><Relationship Id="rId4" Type="http://schemas.openxmlformats.org/officeDocument/2006/relationships/hyperlink" Target="https://bit.ly/aibrarianshandout" TargetMode="External"/><Relationship Id="rId9"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37.jpg"/><Relationship Id="rId7" Type="http://schemas.openxmlformats.org/officeDocument/2006/relationships/image" Target="../media/image42.jpg"/><Relationship Id="rId8" Type="http://schemas.openxmlformats.org/officeDocument/2006/relationships/image" Target="../media/image41.png"/></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3.png"/><Relationship Id="rId13" Type="http://schemas.openxmlformats.org/officeDocument/2006/relationships/image" Target="../media/image7.png"/><Relationship Id="rId12"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9.png"/><Relationship Id="rId15" Type="http://schemas.openxmlformats.org/officeDocument/2006/relationships/image" Target="../media/image12.png"/><Relationship Id="rId14" Type="http://schemas.openxmlformats.org/officeDocument/2006/relationships/image" Target="../media/image15.png"/><Relationship Id="rId17" Type="http://schemas.openxmlformats.org/officeDocument/2006/relationships/image" Target="../media/image16.png"/><Relationship Id="rId16"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9.png"/><Relationship Id="rId18"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27.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43.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guides.temple.edu/ai-research-tools/asses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nvSpPr>
        <p:spPr>
          <a:xfrm>
            <a:off x="0" y="0"/>
            <a:ext cx="9965100" cy="719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500"/>
              <a:buFont typeface="Arial"/>
              <a:buNone/>
            </a:pPr>
            <a:r>
              <a:t/>
            </a:r>
            <a:endParaRPr b="1" sz="3700">
              <a:solidFill>
                <a:schemeClr val="lt1"/>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3700"/>
              <a:buFont typeface="Arial"/>
              <a:buNone/>
            </a:pPr>
            <a:r>
              <a:t/>
            </a:r>
            <a:endParaRPr sz="2300">
              <a:solidFill>
                <a:schemeClr val="dk1"/>
              </a:solidFill>
              <a:latin typeface="Calibri"/>
              <a:ea typeface="Calibri"/>
              <a:cs typeface="Calibri"/>
              <a:sym typeface="Calibri"/>
            </a:endParaRPr>
          </a:p>
        </p:txBody>
      </p:sp>
      <p:sp>
        <p:nvSpPr>
          <p:cNvPr id="164" name="Google Shape;164;p26"/>
          <p:cNvSpPr txBox="1"/>
          <p:nvPr>
            <p:ph type="ctrTitle"/>
          </p:nvPr>
        </p:nvSpPr>
        <p:spPr>
          <a:xfrm>
            <a:off x="59125" y="1517450"/>
            <a:ext cx="12192000" cy="960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AI Tools for Literature Reviews</a:t>
            </a:r>
            <a:endParaRPr/>
          </a:p>
        </p:txBody>
      </p:sp>
      <p:sp>
        <p:nvSpPr>
          <p:cNvPr id="165" name="Google Shape;165;p26"/>
          <p:cNvSpPr txBox="1"/>
          <p:nvPr>
            <p:ph idx="1" type="subTitle"/>
          </p:nvPr>
        </p:nvSpPr>
        <p:spPr>
          <a:xfrm>
            <a:off x="4194150" y="3523225"/>
            <a:ext cx="3803700" cy="2329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Jason Coleman</a:t>
            </a:r>
            <a:endParaRPr/>
          </a:p>
          <a:p>
            <a:pPr indent="0" lvl="0" marL="0" rtl="0" algn="ctr">
              <a:lnSpc>
                <a:spcPct val="90000"/>
              </a:lnSpc>
              <a:spcBef>
                <a:spcPts val="1000"/>
              </a:spcBef>
              <a:spcAft>
                <a:spcPts val="0"/>
              </a:spcAft>
              <a:buClr>
                <a:schemeClr val="dk1"/>
              </a:buClr>
              <a:buSzPts val="2400"/>
              <a:buNone/>
            </a:pPr>
            <a:r>
              <a:rPr lang="en-US"/>
              <a:t>Livia Olsen</a:t>
            </a:r>
            <a:endParaRPr/>
          </a:p>
          <a:p>
            <a:pPr indent="0" lvl="0" marL="0" rtl="0" algn="ctr">
              <a:lnSpc>
                <a:spcPct val="90000"/>
              </a:lnSpc>
              <a:spcBef>
                <a:spcPts val="1000"/>
              </a:spcBef>
              <a:spcAft>
                <a:spcPts val="0"/>
              </a:spcAft>
              <a:buClr>
                <a:schemeClr val="dk1"/>
              </a:buClr>
              <a:buSzPts val="2400"/>
              <a:buNone/>
            </a:pPr>
            <a:r>
              <a:rPr lang="en-US"/>
              <a:t>Carol Sevin</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rPr lang="en-US"/>
              <a:t>October 14,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5"/>
          <p:cNvSpPr txBox="1"/>
          <p:nvPr/>
        </p:nvSpPr>
        <p:spPr>
          <a:xfrm>
            <a:off x="-33" y="1369800"/>
            <a:ext cx="12192000" cy="4533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3900"/>
              <a:buFont typeface="Arial"/>
              <a:buNone/>
            </a:pPr>
            <a:r>
              <a:t/>
            </a:r>
            <a:endParaRPr b="0" i="0" sz="3900" u="none" cap="none" strike="noStrike">
              <a:solidFill>
                <a:schemeClr val="lt2"/>
              </a:solidFill>
              <a:latin typeface="Raleway"/>
              <a:ea typeface="Raleway"/>
              <a:cs typeface="Raleway"/>
              <a:sym typeface="Raleway"/>
            </a:endParaRPr>
          </a:p>
        </p:txBody>
      </p:sp>
      <p:pic>
        <p:nvPicPr>
          <p:cNvPr id="257" name="Google Shape;257;p35"/>
          <p:cNvPicPr preferRelativeResize="0"/>
          <p:nvPr/>
        </p:nvPicPr>
        <p:blipFill rotWithShape="1">
          <a:blip r:embed="rId3">
            <a:alphaModFix/>
          </a:blip>
          <a:srcRect b="0" l="0" r="0" t="0"/>
          <a:stretch/>
        </p:blipFill>
        <p:spPr>
          <a:xfrm>
            <a:off x="768416" y="750400"/>
            <a:ext cx="10655102" cy="5206434"/>
          </a:xfrm>
          <a:prstGeom prst="rect">
            <a:avLst/>
          </a:prstGeom>
          <a:noFill/>
          <a:ln>
            <a:noFill/>
          </a:ln>
        </p:spPr>
      </p:pic>
      <p:pic>
        <p:nvPicPr>
          <p:cNvPr id="258" name="Google Shape;258;p35"/>
          <p:cNvPicPr preferRelativeResize="0"/>
          <p:nvPr/>
        </p:nvPicPr>
        <p:blipFill rotWithShape="1">
          <a:blip r:embed="rId4">
            <a:alphaModFix/>
          </a:blip>
          <a:srcRect b="0" l="0" r="0" t="0"/>
          <a:stretch/>
        </p:blipFill>
        <p:spPr>
          <a:xfrm>
            <a:off x="-33" y="49100"/>
            <a:ext cx="1936236" cy="548600"/>
          </a:xfrm>
          <a:prstGeom prst="rect">
            <a:avLst/>
          </a:prstGeom>
          <a:noFill/>
          <a:ln>
            <a:noFill/>
          </a:ln>
        </p:spPr>
      </p:pic>
      <p:sp>
        <p:nvSpPr>
          <p:cNvPr id="259" name="Google Shape;259;p35"/>
          <p:cNvSpPr txBox="1"/>
          <p:nvPr>
            <p:ph type="title"/>
          </p:nvPr>
        </p:nvSpPr>
        <p:spPr>
          <a:xfrm>
            <a:off x="415600" y="72733"/>
            <a:ext cx="11360700" cy="8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1500"/>
              <a:buFont typeface="Arial"/>
              <a:buNone/>
            </a:pPr>
            <a:r>
              <a:rPr lang="en-US">
                <a:solidFill>
                  <a:schemeClr val="lt1"/>
                </a:solidFill>
              </a:rPr>
              <a:t>Undermind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6"/>
          <p:cNvSpPr txBox="1"/>
          <p:nvPr>
            <p:ph type="title"/>
          </p:nvPr>
        </p:nvSpPr>
        <p:spPr>
          <a:xfrm>
            <a:off x="0" y="0"/>
            <a:ext cx="12192000" cy="8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sz="3700">
                <a:solidFill>
                  <a:schemeClr val="lt1"/>
                </a:solidFill>
              </a:rPr>
              <a:t>SciSpace</a:t>
            </a:r>
            <a:endParaRPr sz="3700">
              <a:solidFill>
                <a:schemeClr val="lt1"/>
              </a:solidFill>
            </a:endParaRPr>
          </a:p>
        </p:txBody>
      </p:sp>
      <p:sp>
        <p:nvSpPr>
          <p:cNvPr id="265" name="Google Shape;265;p36"/>
          <p:cNvSpPr txBox="1"/>
          <p:nvPr/>
        </p:nvSpPr>
        <p:spPr>
          <a:xfrm>
            <a:off x="-33" y="1369800"/>
            <a:ext cx="12192000" cy="4533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3900"/>
              <a:buFont typeface="Arial"/>
              <a:buNone/>
            </a:pPr>
            <a:r>
              <a:t/>
            </a:r>
            <a:endParaRPr b="0" i="0" sz="3900" u="none" cap="none" strike="noStrike">
              <a:solidFill>
                <a:schemeClr val="lt2"/>
              </a:solidFill>
              <a:latin typeface="Raleway"/>
              <a:ea typeface="Raleway"/>
              <a:cs typeface="Raleway"/>
              <a:sym typeface="Raleway"/>
            </a:endParaRPr>
          </a:p>
        </p:txBody>
      </p:sp>
      <p:pic>
        <p:nvPicPr>
          <p:cNvPr id="266" name="Google Shape;266;p36"/>
          <p:cNvPicPr preferRelativeResize="0"/>
          <p:nvPr/>
        </p:nvPicPr>
        <p:blipFill rotWithShape="1">
          <a:blip r:embed="rId3">
            <a:alphaModFix/>
          </a:blip>
          <a:srcRect b="0" l="0" r="0" t="0"/>
          <a:stretch/>
        </p:blipFill>
        <p:spPr>
          <a:xfrm>
            <a:off x="2674100" y="1286267"/>
            <a:ext cx="8071901" cy="4700268"/>
          </a:xfrm>
          <a:prstGeom prst="rect">
            <a:avLst/>
          </a:prstGeom>
          <a:noFill/>
          <a:ln>
            <a:noFill/>
          </a:ln>
        </p:spPr>
      </p:pic>
      <p:pic>
        <p:nvPicPr>
          <p:cNvPr id="267" name="Google Shape;267;p36"/>
          <p:cNvPicPr preferRelativeResize="0"/>
          <p:nvPr/>
        </p:nvPicPr>
        <p:blipFill rotWithShape="1">
          <a:blip r:embed="rId4">
            <a:alphaModFix/>
          </a:blip>
          <a:srcRect b="0" l="0" r="0" t="0"/>
          <a:stretch/>
        </p:blipFill>
        <p:spPr>
          <a:xfrm>
            <a:off x="-25" y="77467"/>
            <a:ext cx="2020800" cy="52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17875" y="0"/>
            <a:ext cx="12192000" cy="71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sz="3700">
                <a:solidFill>
                  <a:schemeClr val="lt1"/>
                </a:solidFill>
              </a:rPr>
              <a:t>Research Rabbit</a:t>
            </a:r>
            <a:endParaRPr sz="3700">
              <a:solidFill>
                <a:schemeClr val="lt1"/>
              </a:solidFill>
            </a:endParaRPr>
          </a:p>
        </p:txBody>
      </p:sp>
      <p:sp>
        <p:nvSpPr>
          <p:cNvPr id="273" name="Google Shape;273;p37"/>
          <p:cNvSpPr txBox="1"/>
          <p:nvPr/>
        </p:nvSpPr>
        <p:spPr>
          <a:xfrm>
            <a:off x="-33" y="1369800"/>
            <a:ext cx="12192000" cy="4533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3900"/>
              <a:buFont typeface="Arial"/>
              <a:buNone/>
            </a:pPr>
            <a:r>
              <a:t/>
            </a:r>
            <a:endParaRPr b="0" i="0" sz="3900" u="none" cap="none" strike="noStrike">
              <a:solidFill>
                <a:schemeClr val="lt2"/>
              </a:solidFill>
              <a:latin typeface="Raleway"/>
              <a:ea typeface="Raleway"/>
              <a:cs typeface="Raleway"/>
              <a:sym typeface="Raleway"/>
            </a:endParaRPr>
          </a:p>
        </p:txBody>
      </p:sp>
      <p:pic>
        <p:nvPicPr>
          <p:cNvPr id="274" name="Google Shape;274;p37"/>
          <p:cNvPicPr preferRelativeResize="0"/>
          <p:nvPr/>
        </p:nvPicPr>
        <p:blipFill rotWithShape="1">
          <a:blip r:embed="rId3">
            <a:alphaModFix/>
          </a:blip>
          <a:srcRect b="0" l="0" r="0" t="0"/>
          <a:stretch/>
        </p:blipFill>
        <p:spPr>
          <a:xfrm>
            <a:off x="3258099" y="970865"/>
            <a:ext cx="5251038" cy="4932134"/>
          </a:xfrm>
          <a:prstGeom prst="rect">
            <a:avLst/>
          </a:prstGeom>
          <a:noFill/>
          <a:ln>
            <a:noFill/>
          </a:ln>
        </p:spPr>
      </p:pic>
      <p:pic>
        <p:nvPicPr>
          <p:cNvPr id="275" name="Google Shape;275;p37"/>
          <p:cNvPicPr preferRelativeResize="0"/>
          <p:nvPr/>
        </p:nvPicPr>
        <p:blipFill rotWithShape="1">
          <a:blip r:embed="rId4">
            <a:alphaModFix/>
          </a:blip>
          <a:srcRect b="0" l="0" r="0" t="0"/>
          <a:stretch/>
        </p:blipFill>
        <p:spPr>
          <a:xfrm>
            <a:off x="11" y="-37318"/>
            <a:ext cx="1806233" cy="7940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nvSpPr>
        <p:spPr>
          <a:xfrm>
            <a:off x="0" y="0"/>
            <a:ext cx="12192000" cy="7197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500"/>
              <a:buFont typeface="Arial"/>
              <a:buNone/>
            </a:pPr>
            <a:r>
              <a:rPr b="1" lang="en-US" sz="3700">
                <a:solidFill>
                  <a:schemeClr val="lt1"/>
                </a:solidFill>
                <a:latin typeface="Calibri"/>
                <a:ea typeface="Calibri"/>
                <a:cs typeface="Calibri"/>
                <a:sym typeface="Calibri"/>
              </a:rPr>
              <a:t>Resources for Learning More</a:t>
            </a:r>
            <a:endParaRPr b="1" sz="3700">
              <a:solidFill>
                <a:schemeClr val="lt1"/>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3700"/>
              <a:buFont typeface="Arial"/>
              <a:buNone/>
            </a:pPr>
            <a:r>
              <a:t/>
            </a:r>
            <a:endParaRPr sz="2300">
              <a:solidFill>
                <a:schemeClr val="dk1"/>
              </a:solidFill>
              <a:latin typeface="Calibri"/>
              <a:ea typeface="Calibri"/>
              <a:cs typeface="Calibri"/>
              <a:sym typeface="Calibri"/>
            </a:endParaRPr>
          </a:p>
        </p:txBody>
      </p:sp>
      <p:sp>
        <p:nvSpPr>
          <p:cNvPr id="281" name="Google Shape;281;p38"/>
          <p:cNvSpPr txBox="1"/>
          <p:nvPr/>
        </p:nvSpPr>
        <p:spPr>
          <a:xfrm>
            <a:off x="3047967" y="1172567"/>
            <a:ext cx="8877900" cy="571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500"/>
              <a:buFont typeface="Arial"/>
              <a:buNone/>
            </a:pPr>
            <a:r>
              <a:rPr lang="en-US" sz="2400">
                <a:solidFill>
                  <a:schemeClr val="dk1"/>
                </a:solidFill>
                <a:latin typeface="Calibri"/>
                <a:ea typeface="Calibri"/>
                <a:cs typeface="Calibri"/>
                <a:sym typeface="Calibri"/>
              </a:rPr>
              <a:t>Generative AI Product Tracker</a:t>
            </a:r>
            <a:r>
              <a:rPr lang="en-US" sz="2400">
                <a:solidFill>
                  <a:schemeClr val="dk1"/>
                </a:solidFill>
                <a:latin typeface="Calibri"/>
                <a:ea typeface="Calibri"/>
                <a:cs typeface="Calibri"/>
                <a:sym typeface="Calibri"/>
              </a:rPr>
              <a:t> – </a:t>
            </a:r>
            <a:r>
              <a:rPr lang="en-US" sz="2400" u="sng">
                <a:solidFill>
                  <a:schemeClr val="hlink"/>
                </a:solidFill>
                <a:latin typeface="Calibri"/>
                <a:ea typeface="Calibri"/>
                <a:cs typeface="Calibri"/>
                <a:sym typeface="Calibri"/>
                <a:hlinkClick r:id="rId3"/>
              </a:rPr>
              <a:t>https://bit.ly/ithaka-discovery</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82" name="Google Shape;282;p38"/>
          <p:cNvSpPr txBox="1"/>
          <p:nvPr/>
        </p:nvSpPr>
        <p:spPr>
          <a:xfrm>
            <a:off x="3047967" y="2282275"/>
            <a:ext cx="8877900" cy="571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None/>
            </a:pPr>
            <a:r>
              <a:rPr lang="en-US" sz="2400">
                <a:solidFill>
                  <a:schemeClr val="dk1"/>
                </a:solidFill>
                <a:latin typeface="Calibri"/>
                <a:ea typeface="Calibri"/>
                <a:cs typeface="Calibri"/>
                <a:sym typeface="Calibri"/>
              </a:rPr>
              <a:t>Aaron Tay</a:t>
            </a:r>
            <a:r>
              <a:rPr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https://musingsaboutlibrarianship.blogspot.com/</a:t>
            </a:r>
            <a:endParaRPr sz="2400">
              <a:solidFill>
                <a:schemeClr val="dk1"/>
              </a:solidFill>
              <a:latin typeface="Calibri"/>
              <a:ea typeface="Calibri"/>
              <a:cs typeface="Calibri"/>
              <a:sym typeface="Calibri"/>
            </a:endParaRPr>
          </a:p>
        </p:txBody>
      </p:sp>
      <p:sp>
        <p:nvSpPr>
          <p:cNvPr id="283" name="Google Shape;283;p38"/>
          <p:cNvSpPr txBox="1"/>
          <p:nvPr/>
        </p:nvSpPr>
        <p:spPr>
          <a:xfrm>
            <a:off x="3047967" y="4977600"/>
            <a:ext cx="8877900" cy="571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None/>
            </a:pPr>
            <a:r>
              <a:rPr lang="en-US" sz="2400">
                <a:solidFill>
                  <a:schemeClr val="dk1"/>
                </a:solidFill>
                <a:latin typeface="Calibri"/>
                <a:ea typeface="Calibri"/>
                <a:cs typeface="Calibri"/>
                <a:sym typeface="Calibri"/>
              </a:rPr>
              <a:t>AI for Faculty Handout– </a:t>
            </a:r>
            <a:r>
              <a:rPr lang="en-US" sz="2400" u="sng">
                <a:solidFill>
                  <a:schemeClr val="hlink"/>
                </a:solidFill>
                <a:latin typeface="Calibri"/>
                <a:ea typeface="Calibri"/>
                <a:cs typeface="Calibri"/>
                <a:sym typeface="Calibri"/>
                <a:hlinkClick r:id="rId4"/>
              </a:rPr>
              <a:t>bit.ly/aibrarianshandout</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4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284" name="Google Shape;284;p38"/>
          <p:cNvPicPr preferRelativeResize="0"/>
          <p:nvPr/>
        </p:nvPicPr>
        <p:blipFill rotWithShape="1">
          <a:blip r:embed="rId5">
            <a:alphaModFix/>
          </a:blip>
          <a:srcRect b="41779" l="33273" r="23020" t="21292"/>
          <a:stretch/>
        </p:blipFill>
        <p:spPr>
          <a:xfrm>
            <a:off x="152404" y="4814020"/>
            <a:ext cx="638829" cy="719600"/>
          </a:xfrm>
          <a:prstGeom prst="rect">
            <a:avLst/>
          </a:prstGeom>
          <a:noFill/>
          <a:ln>
            <a:noFill/>
          </a:ln>
        </p:spPr>
      </p:pic>
      <p:pic>
        <p:nvPicPr>
          <p:cNvPr id="285" name="Google Shape;285;p38"/>
          <p:cNvPicPr preferRelativeResize="0"/>
          <p:nvPr/>
        </p:nvPicPr>
        <p:blipFill rotWithShape="1">
          <a:blip r:embed="rId6">
            <a:alphaModFix/>
          </a:blip>
          <a:srcRect b="20121" l="7333" r="5368" t="0"/>
          <a:stretch/>
        </p:blipFill>
        <p:spPr>
          <a:xfrm>
            <a:off x="903933" y="4807802"/>
            <a:ext cx="683204" cy="719600"/>
          </a:xfrm>
          <a:prstGeom prst="rect">
            <a:avLst/>
          </a:prstGeom>
          <a:noFill/>
          <a:ln>
            <a:noFill/>
          </a:ln>
        </p:spPr>
      </p:pic>
      <p:pic>
        <p:nvPicPr>
          <p:cNvPr id="286" name="Google Shape;286;p38"/>
          <p:cNvPicPr preferRelativeResize="0"/>
          <p:nvPr/>
        </p:nvPicPr>
        <p:blipFill>
          <a:blip r:embed="rId7">
            <a:alphaModFix/>
          </a:blip>
          <a:stretch>
            <a:fillRect/>
          </a:stretch>
        </p:blipFill>
        <p:spPr>
          <a:xfrm>
            <a:off x="1699833" y="4837400"/>
            <a:ext cx="638833" cy="714173"/>
          </a:xfrm>
          <a:prstGeom prst="rect">
            <a:avLst/>
          </a:prstGeom>
          <a:noFill/>
          <a:ln>
            <a:noFill/>
          </a:ln>
        </p:spPr>
      </p:pic>
      <p:pic>
        <p:nvPicPr>
          <p:cNvPr id="287" name="Google Shape;287;p38"/>
          <p:cNvPicPr preferRelativeResize="0"/>
          <p:nvPr/>
        </p:nvPicPr>
        <p:blipFill>
          <a:blip r:embed="rId8">
            <a:alphaModFix/>
          </a:blip>
          <a:stretch>
            <a:fillRect/>
          </a:stretch>
        </p:blipFill>
        <p:spPr>
          <a:xfrm>
            <a:off x="152400" y="872100"/>
            <a:ext cx="1015876" cy="914300"/>
          </a:xfrm>
          <a:prstGeom prst="rect">
            <a:avLst/>
          </a:prstGeom>
          <a:noFill/>
          <a:ln>
            <a:noFill/>
          </a:ln>
        </p:spPr>
      </p:pic>
      <p:pic>
        <p:nvPicPr>
          <p:cNvPr id="288" name="Google Shape;288;p38"/>
          <p:cNvPicPr preferRelativeResize="0"/>
          <p:nvPr/>
        </p:nvPicPr>
        <p:blipFill>
          <a:blip r:embed="rId9">
            <a:alphaModFix/>
          </a:blip>
          <a:stretch>
            <a:fillRect/>
          </a:stretch>
        </p:blipFill>
        <p:spPr>
          <a:xfrm>
            <a:off x="152400" y="2004725"/>
            <a:ext cx="914300" cy="914300"/>
          </a:xfrm>
          <a:prstGeom prst="rect">
            <a:avLst/>
          </a:prstGeom>
          <a:noFill/>
          <a:ln>
            <a:noFill/>
          </a:ln>
        </p:spPr>
      </p:pic>
      <p:sp>
        <p:nvSpPr>
          <p:cNvPr id="289" name="Google Shape;289;p38"/>
          <p:cNvSpPr txBox="1"/>
          <p:nvPr/>
        </p:nvSpPr>
        <p:spPr>
          <a:xfrm>
            <a:off x="3200367" y="3577675"/>
            <a:ext cx="8877900" cy="571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None/>
            </a:pPr>
            <a:r>
              <a:rPr lang="en-US" sz="2400">
                <a:solidFill>
                  <a:schemeClr val="dk1"/>
                </a:solidFill>
                <a:latin typeface="Calibri"/>
                <a:ea typeface="Calibri"/>
                <a:cs typeface="Calibri"/>
                <a:sym typeface="Calibri"/>
              </a:rPr>
              <a:t>https://guides.library.ttu.edu/artificialintelligencetools/aitools</a:t>
            </a:r>
            <a:endParaRPr sz="2400">
              <a:solidFill>
                <a:schemeClr val="dk1"/>
              </a:solidFill>
              <a:latin typeface="Calibri"/>
              <a:ea typeface="Calibri"/>
              <a:cs typeface="Calibri"/>
              <a:sym typeface="Calibri"/>
            </a:endParaRPr>
          </a:p>
        </p:txBody>
      </p:sp>
      <p:pic>
        <p:nvPicPr>
          <p:cNvPr id="290" name="Google Shape;290;p38"/>
          <p:cNvPicPr preferRelativeResize="0"/>
          <p:nvPr/>
        </p:nvPicPr>
        <p:blipFill>
          <a:blip r:embed="rId10">
            <a:alphaModFix/>
          </a:blip>
          <a:stretch>
            <a:fillRect/>
          </a:stretch>
        </p:blipFill>
        <p:spPr>
          <a:xfrm>
            <a:off x="73575" y="3534810"/>
            <a:ext cx="2781300" cy="65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451533" y="0"/>
            <a:ext cx="11360700" cy="8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sz="3700">
                <a:solidFill>
                  <a:schemeClr val="lt1"/>
                </a:solidFill>
              </a:rPr>
              <a:t>AI Tools for Document Discovery &amp; Analysis</a:t>
            </a:r>
            <a:endParaRPr sz="3700">
              <a:solidFill>
                <a:schemeClr val="lt1"/>
              </a:solidFill>
            </a:endParaRPr>
          </a:p>
        </p:txBody>
      </p:sp>
      <p:pic>
        <p:nvPicPr>
          <p:cNvPr id="171" name="Google Shape;171;p27"/>
          <p:cNvPicPr preferRelativeResize="0"/>
          <p:nvPr/>
        </p:nvPicPr>
        <p:blipFill rotWithShape="1">
          <a:blip r:embed="rId3">
            <a:alphaModFix/>
          </a:blip>
          <a:srcRect b="0" l="0" r="0" t="0"/>
          <a:stretch/>
        </p:blipFill>
        <p:spPr>
          <a:xfrm>
            <a:off x="203200" y="1591667"/>
            <a:ext cx="10710067" cy="4010199"/>
          </a:xfrm>
          <a:prstGeom prst="rect">
            <a:avLst/>
          </a:prstGeom>
          <a:noFill/>
          <a:ln>
            <a:noFill/>
          </a:ln>
        </p:spPr>
      </p:pic>
      <p:pic>
        <p:nvPicPr>
          <p:cNvPr id="172" name="Google Shape;172;p27"/>
          <p:cNvPicPr preferRelativeResize="0"/>
          <p:nvPr/>
        </p:nvPicPr>
        <p:blipFill rotWithShape="1">
          <a:blip r:embed="rId4">
            <a:alphaModFix/>
          </a:blip>
          <a:srcRect b="0" l="0" r="0" t="0"/>
          <a:stretch/>
        </p:blipFill>
        <p:spPr>
          <a:xfrm>
            <a:off x="203200" y="4790933"/>
            <a:ext cx="1402667" cy="478633"/>
          </a:xfrm>
          <a:prstGeom prst="rect">
            <a:avLst/>
          </a:prstGeom>
          <a:noFill/>
          <a:ln>
            <a:noFill/>
          </a:ln>
        </p:spPr>
      </p:pic>
      <p:pic>
        <p:nvPicPr>
          <p:cNvPr id="173" name="Google Shape;173;p27"/>
          <p:cNvPicPr preferRelativeResize="0"/>
          <p:nvPr/>
        </p:nvPicPr>
        <p:blipFill rotWithShape="1">
          <a:blip r:embed="rId5">
            <a:alphaModFix/>
          </a:blip>
          <a:srcRect b="0" l="0" r="0" t="0"/>
          <a:stretch/>
        </p:blipFill>
        <p:spPr>
          <a:xfrm>
            <a:off x="415600" y="1543100"/>
            <a:ext cx="1601956" cy="478633"/>
          </a:xfrm>
          <a:prstGeom prst="rect">
            <a:avLst/>
          </a:prstGeom>
          <a:noFill/>
          <a:ln>
            <a:noFill/>
          </a:ln>
        </p:spPr>
      </p:pic>
      <p:pic>
        <p:nvPicPr>
          <p:cNvPr id="174" name="Google Shape;174;p27"/>
          <p:cNvPicPr preferRelativeResize="0"/>
          <p:nvPr/>
        </p:nvPicPr>
        <p:blipFill rotWithShape="1">
          <a:blip r:embed="rId6">
            <a:alphaModFix/>
          </a:blip>
          <a:srcRect b="0" l="0" r="0" t="0"/>
          <a:stretch/>
        </p:blipFill>
        <p:spPr>
          <a:xfrm>
            <a:off x="3829667" y="5638900"/>
            <a:ext cx="2753974" cy="454933"/>
          </a:xfrm>
          <a:prstGeom prst="rect">
            <a:avLst/>
          </a:prstGeom>
          <a:noFill/>
          <a:ln>
            <a:noFill/>
          </a:ln>
        </p:spPr>
      </p:pic>
      <p:pic>
        <p:nvPicPr>
          <p:cNvPr id="175" name="Google Shape;175;p27"/>
          <p:cNvPicPr preferRelativeResize="0"/>
          <p:nvPr/>
        </p:nvPicPr>
        <p:blipFill rotWithShape="1">
          <a:blip r:embed="rId7">
            <a:alphaModFix/>
          </a:blip>
          <a:srcRect b="0" l="0" r="0" t="0"/>
          <a:stretch/>
        </p:blipFill>
        <p:spPr>
          <a:xfrm>
            <a:off x="10059333" y="2438333"/>
            <a:ext cx="1402667" cy="309308"/>
          </a:xfrm>
          <a:prstGeom prst="rect">
            <a:avLst/>
          </a:prstGeom>
          <a:noFill/>
          <a:ln>
            <a:noFill/>
          </a:ln>
        </p:spPr>
      </p:pic>
      <p:pic>
        <p:nvPicPr>
          <p:cNvPr id="176" name="Google Shape;176;p27"/>
          <p:cNvPicPr preferRelativeResize="0"/>
          <p:nvPr/>
        </p:nvPicPr>
        <p:blipFill rotWithShape="1">
          <a:blip r:embed="rId8">
            <a:alphaModFix/>
          </a:blip>
          <a:srcRect b="0" l="0" r="0" t="0"/>
          <a:stretch/>
        </p:blipFill>
        <p:spPr>
          <a:xfrm>
            <a:off x="1404084" y="5601867"/>
            <a:ext cx="1173249" cy="454933"/>
          </a:xfrm>
          <a:prstGeom prst="rect">
            <a:avLst/>
          </a:prstGeom>
          <a:noFill/>
          <a:ln>
            <a:noFill/>
          </a:ln>
        </p:spPr>
      </p:pic>
      <p:pic>
        <p:nvPicPr>
          <p:cNvPr id="177" name="Google Shape;177;p27"/>
          <p:cNvPicPr preferRelativeResize="0"/>
          <p:nvPr/>
        </p:nvPicPr>
        <p:blipFill rotWithShape="1">
          <a:blip r:embed="rId9">
            <a:alphaModFix/>
          </a:blip>
          <a:srcRect b="0" l="0" r="0" t="0"/>
          <a:stretch/>
        </p:blipFill>
        <p:spPr>
          <a:xfrm>
            <a:off x="2366533" y="3316651"/>
            <a:ext cx="808956" cy="309300"/>
          </a:xfrm>
          <a:prstGeom prst="rect">
            <a:avLst/>
          </a:prstGeom>
          <a:noFill/>
          <a:ln>
            <a:noFill/>
          </a:ln>
        </p:spPr>
      </p:pic>
      <p:pic>
        <p:nvPicPr>
          <p:cNvPr id="178" name="Google Shape;178;p27"/>
          <p:cNvPicPr preferRelativeResize="0"/>
          <p:nvPr/>
        </p:nvPicPr>
        <p:blipFill rotWithShape="1">
          <a:blip r:embed="rId10">
            <a:alphaModFix/>
          </a:blip>
          <a:srcRect b="0" l="0" r="0" t="0"/>
          <a:stretch/>
        </p:blipFill>
        <p:spPr>
          <a:xfrm>
            <a:off x="2761467" y="1854867"/>
            <a:ext cx="1543347" cy="390167"/>
          </a:xfrm>
          <a:prstGeom prst="rect">
            <a:avLst/>
          </a:prstGeom>
          <a:noFill/>
          <a:ln>
            <a:noFill/>
          </a:ln>
        </p:spPr>
      </p:pic>
      <p:pic>
        <p:nvPicPr>
          <p:cNvPr id="179" name="Google Shape;179;p27"/>
          <p:cNvPicPr preferRelativeResize="0"/>
          <p:nvPr/>
        </p:nvPicPr>
        <p:blipFill rotWithShape="1">
          <a:blip r:embed="rId11">
            <a:alphaModFix/>
          </a:blip>
          <a:srcRect b="0" l="0" r="0" t="0"/>
          <a:stretch/>
        </p:blipFill>
        <p:spPr>
          <a:xfrm>
            <a:off x="10200200" y="3761400"/>
            <a:ext cx="1261796" cy="454933"/>
          </a:xfrm>
          <a:prstGeom prst="rect">
            <a:avLst/>
          </a:prstGeom>
          <a:noFill/>
          <a:ln>
            <a:noFill/>
          </a:ln>
        </p:spPr>
      </p:pic>
      <p:pic>
        <p:nvPicPr>
          <p:cNvPr id="180" name="Google Shape;180;p27"/>
          <p:cNvPicPr preferRelativeResize="0"/>
          <p:nvPr/>
        </p:nvPicPr>
        <p:blipFill rotWithShape="1">
          <a:blip r:embed="rId12">
            <a:alphaModFix/>
          </a:blip>
          <a:srcRect b="0" l="0" r="0" t="0"/>
          <a:stretch/>
        </p:blipFill>
        <p:spPr>
          <a:xfrm>
            <a:off x="8973200" y="1854867"/>
            <a:ext cx="961537" cy="309300"/>
          </a:xfrm>
          <a:prstGeom prst="rect">
            <a:avLst/>
          </a:prstGeom>
          <a:noFill/>
          <a:ln>
            <a:noFill/>
          </a:ln>
        </p:spPr>
      </p:pic>
      <p:pic>
        <p:nvPicPr>
          <p:cNvPr id="181" name="Google Shape;181;p27"/>
          <p:cNvPicPr preferRelativeResize="0"/>
          <p:nvPr/>
        </p:nvPicPr>
        <p:blipFill rotWithShape="1">
          <a:blip r:embed="rId13">
            <a:alphaModFix/>
          </a:blip>
          <a:srcRect b="0" l="0" r="0" t="0"/>
          <a:stretch/>
        </p:blipFill>
        <p:spPr>
          <a:xfrm>
            <a:off x="9825933" y="4534357"/>
            <a:ext cx="961534" cy="334143"/>
          </a:xfrm>
          <a:prstGeom prst="rect">
            <a:avLst/>
          </a:prstGeom>
          <a:noFill/>
          <a:ln>
            <a:noFill/>
          </a:ln>
        </p:spPr>
      </p:pic>
      <p:pic>
        <p:nvPicPr>
          <p:cNvPr id="182" name="Google Shape;182;p27"/>
          <p:cNvPicPr preferRelativeResize="0"/>
          <p:nvPr/>
        </p:nvPicPr>
        <p:blipFill rotWithShape="1">
          <a:blip r:embed="rId14">
            <a:alphaModFix/>
          </a:blip>
          <a:srcRect b="0" l="0" r="0" t="0"/>
          <a:stretch/>
        </p:blipFill>
        <p:spPr>
          <a:xfrm>
            <a:off x="6298233" y="1627767"/>
            <a:ext cx="1079104" cy="309300"/>
          </a:xfrm>
          <a:prstGeom prst="rect">
            <a:avLst/>
          </a:prstGeom>
          <a:noFill/>
          <a:ln>
            <a:noFill/>
          </a:ln>
        </p:spPr>
      </p:pic>
      <p:pic>
        <p:nvPicPr>
          <p:cNvPr id="183" name="Google Shape;183;p27"/>
          <p:cNvPicPr preferRelativeResize="0"/>
          <p:nvPr/>
        </p:nvPicPr>
        <p:blipFill rotWithShape="1">
          <a:blip r:embed="rId15">
            <a:alphaModFix/>
          </a:blip>
          <a:srcRect b="0" l="0" r="0" t="0"/>
          <a:stretch/>
        </p:blipFill>
        <p:spPr>
          <a:xfrm>
            <a:off x="10539200" y="5200184"/>
            <a:ext cx="1237200" cy="309300"/>
          </a:xfrm>
          <a:prstGeom prst="rect">
            <a:avLst/>
          </a:prstGeom>
          <a:noFill/>
          <a:ln>
            <a:noFill/>
          </a:ln>
        </p:spPr>
      </p:pic>
      <p:pic>
        <p:nvPicPr>
          <p:cNvPr id="184" name="Google Shape;184;p27"/>
          <p:cNvPicPr preferRelativeResize="0"/>
          <p:nvPr/>
        </p:nvPicPr>
        <p:blipFill rotWithShape="1">
          <a:blip r:embed="rId16">
            <a:alphaModFix/>
          </a:blip>
          <a:srcRect b="0" l="0" r="0" t="0"/>
          <a:stretch/>
        </p:blipFill>
        <p:spPr>
          <a:xfrm>
            <a:off x="4179767" y="1472651"/>
            <a:ext cx="1345827" cy="334133"/>
          </a:xfrm>
          <a:prstGeom prst="rect">
            <a:avLst/>
          </a:prstGeom>
          <a:noFill/>
          <a:ln>
            <a:noFill/>
          </a:ln>
        </p:spPr>
      </p:pic>
      <p:pic>
        <p:nvPicPr>
          <p:cNvPr id="185" name="Google Shape;185;p27"/>
          <p:cNvPicPr preferRelativeResize="0"/>
          <p:nvPr/>
        </p:nvPicPr>
        <p:blipFill rotWithShape="1">
          <a:blip r:embed="rId17">
            <a:alphaModFix/>
          </a:blip>
          <a:srcRect b="0" l="0" r="0" t="0"/>
          <a:stretch/>
        </p:blipFill>
        <p:spPr>
          <a:xfrm>
            <a:off x="86500" y="3931933"/>
            <a:ext cx="961533" cy="284393"/>
          </a:xfrm>
          <a:prstGeom prst="rect">
            <a:avLst/>
          </a:prstGeom>
          <a:noFill/>
          <a:ln>
            <a:noFill/>
          </a:ln>
        </p:spPr>
      </p:pic>
      <p:pic>
        <p:nvPicPr>
          <p:cNvPr id="186" name="Google Shape;186;p27"/>
          <p:cNvPicPr preferRelativeResize="0"/>
          <p:nvPr/>
        </p:nvPicPr>
        <p:blipFill>
          <a:blip r:embed="rId18">
            <a:alphaModFix/>
          </a:blip>
          <a:stretch>
            <a:fillRect/>
          </a:stretch>
        </p:blipFill>
        <p:spPr>
          <a:xfrm>
            <a:off x="9934763" y="1293652"/>
            <a:ext cx="1792674" cy="334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nvSpPr>
        <p:spPr>
          <a:xfrm>
            <a:off x="0" y="813267"/>
            <a:ext cx="10122900" cy="49278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US" sz="2900">
                <a:solidFill>
                  <a:schemeClr val="dk1"/>
                </a:solidFill>
                <a:highlight>
                  <a:schemeClr val="lt1"/>
                </a:highlight>
                <a:latin typeface="Calibri"/>
                <a:ea typeface="Calibri"/>
                <a:cs typeface="Calibri"/>
                <a:sym typeface="Calibri"/>
              </a:rPr>
              <a:t>Semantic Search and Retrieval Augmented Generation</a:t>
            </a:r>
            <a:endParaRPr sz="29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500"/>
              <a:buFont typeface="Arial"/>
              <a:buNone/>
            </a:pPr>
            <a:r>
              <a:t/>
            </a:r>
            <a:endParaRPr sz="2900">
              <a:solidFill>
                <a:schemeClr val="dk1"/>
              </a:solidFill>
              <a:highlight>
                <a:schemeClr val="lt1"/>
              </a:highlight>
              <a:latin typeface="Calibri"/>
              <a:ea typeface="Calibri"/>
              <a:cs typeface="Calibri"/>
              <a:sym typeface="Calibri"/>
            </a:endParaRPr>
          </a:p>
          <a:p>
            <a:pPr indent="-488950" lvl="0" marL="1219200" rtl="0" algn="l">
              <a:lnSpc>
                <a:spcPct val="150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User provides natural language prompt.</a:t>
            </a:r>
            <a:endParaRPr sz="2900">
              <a:solidFill>
                <a:schemeClr val="dk1"/>
              </a:solidFill>
              <a:highlight>
                <a:schemeClr val="lt1"/>
              </a:highlight>
              <a:latin typeface="Calibri"/>
              <a:ea typeface="Calibri"/>
              <a:cs typeface="Calibri"/>
              <a:sym typeface="Calibri"/>
            </a:endParaRPr>
          </a:p>
          <a:p>
            <a:pPr indent="-488950" lvl="0" marL="1219200" rtl="0" algn="l">
              <a:lnSpc>
                <a:spcPct val="150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Tool searches corpus of papers.</a:t>
            </a:r>
            <a:endParaRPr sz="2900">
              <a:solidFill>
                <a:schemeClr val="dk1"/>
              </a:solidFill>
              <a:highlight>
                <a:schemeClr val="lt1"/>
              </a:highlight>
              <a:latin typeface="Calibri"/>
              <a:ea typeface="Calibri"/>
              <a:cs typeface="Calibri"/>
              <a:sym typeface="Calibri"/>
            </a:endParaRPr>
          </a:p>
          <a:p>
            <a:pPr indent="-488950" lvl="0" marL="1219200" rtl="0" algn="l">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Results based on semantic relevance are presented as tables and/or answers.</a:t>
            </a:r>
            <a:endParaRPr sz="29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2400">
              <a:solidFill>
                <a:schemeClr val="dk1"/>
              </a:solidFill>
              <a:highlight>
                <a:srgbClr val="FFFFFF"/>
              </a:highlight>
              <a:latin typeface="Barlow"/>
              <a:ea typeface="Barlow"/>
              <a:cs typeface="Barlow"/>
              <a:sym typeface="Barlow"/>
            </a:endParaRPr>
          </a:p>
          <a:p>
            <a:pPr indent="0" lvl="0" marL="1219200" rtl="0" algn="l">
              <a:lnSpc>
                <a:spcPct val="100000"/>
              </a:lnSpc>
              <a:spcBef>
                <a:spcPts val="0"/>
              </a:spcBef>
              <a:spcAft>
                <a:spcPts val="0"/>
              </a:spcAft>
              <a:buNone/>
            </a:pPr>
            <a:r>
              <a:t/>
            </a:r>
            <a:endParaRPr sz="24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p:txBody>
      </p:sp>
      <p:pic>
        <p:nvPicPr>
          <p:cNvPr id="192" name="Google Shape;192;p28"/>
          <p:cNvPicPr preferRelativeResize="0"/>
          <p:nvPr/>
        </p:nvPicPr>
        <p:blipFill>
          <a:blip r:embed="rId3">
            <a:alphaModFix/>
          </a:blip>
          <a:stretch>
            <a:fillRect/>
          </a:stretch>
        </p:blipFill>
        <p:spPr>
          <a:xfrm>
            <a:off x="10057297" y="3425636"/>
            <a:ext cx="1587035" cy="637333"/>
          </a:xfrm>
          <a:prstGeom prst="rect">
            <a:avLst/>
          </a:prstGeom>
          <a:noFill/>
          <a:ln>
            <a:noFill/>
          </a:ln>
        </p:spPr>
      </p:pic>
      <p:pic>
        <p:nvPicPr>
          <p:cNvPr id="193" name="Google Shape;193;p28"/>
          <p:cNvPicPr preferRelativeResize="0"/>
          <p:nvPr/>
        </p:nvPicPr>
        <p:blipFill>
          <a:blip r:embed="rId4">
            <a:alphaModFix/>
          </a:blip>
          <a:stretch>
            <a:fillRect/>
          </a:stretch>
        </p:blipFill>
        <p:spPr>
          <a:xfrm>
            <a:off x="10122972" y="4614130"/>
            <a:ext cx="1256823" cy="695600"/>
          </a:xfrm>
          <a:prstGeom prst="rect">
            <a:avLst/>
          </a:prstGeom>
          <a:noFill/>
          <a:ln>
            <a:noFill/>
          </a:ln>
        </p:spPr>
      </p:pic>
      <p:pic>
        <p:nvPicPr>
          <p:cNvPr id="194" name="Google Shape;194;p28"/>
          <p:cNvPicPr preferRelativeResize="0"/>
          <p:nvPr/>
        </p:nvPicPr>
        <p:blipFill>
          <a:blip r:embed="rId5">
            <a:alphaModFix/>
          </a:blip>
          <a:stretch>
            <a:fillRect/>
          </a:stretch>
        </p:blipFill>
        <p:spPr>
          <a:xfrm>
            <a:off x="9856533" y="1995317"/>
            <a:ext cx="2007567" cy="637333"/>
          </a:xfrm>
          <a:prstGeom prst="rect">
            <a:avLst/>
          </a:prstGeom>
          <a:noFill/>
          <a:ln>
            <a:noFill/>
          </a:ln>
        </p:spPr>
      </p:pic>
      <p:pic>
        <p:nvPicPr>
          <p:cNvPr id="195" name="Google Shape;195;p28"/>
          <p:cNvPicPr preferRelativeResize="0"/>
          <p:nvPr/>
        </p:nvPicPr>
        <p:blipFill>
          <a:blip r:embed="rId6">
            <a:alphaModFix/>
          </a:blip>
          <a:stretch>
            <a:fillRect/>
          </a:stretch>
        </p:blipFill>
        <p:spPr>
          <a:xfrm>
            <a:off x="9905866" y="1051266"/>
            <a:ext cx="1908933" cy="836319"/>
          </a:xfrm>
          <a:prstGeom prst="rect">
            <a:avLst/>
          </a:prstGeom>
          <a:noFill/>
          <a:ln>
            <a:noFill/>
          </a:ln>
        </p:spPr>
      </p:pic>
      <p:pic>
        <p:nvPicPr>
          <p:cNvPr id="196" name="Google Shape;196;p28"/>
          <p:cNvPicPr preferRelativeResize="0"/>
          <p:nvPr/>
        </p:nvPicPr>
        <p:blipFill>
          <a:blip r:embed="rId7">
            <a:alphaModFix/>
          </a:blip>
          <a:stretch>
            <a:fillRect/>
          </a:stretch>
        </p:blipFill>
        <p:spPr>
          <a:xfrm>
            <a:off x="9829550" y="2775716"/>
            <a:ext cx="2061561" cy="695600"/>
          </a:xfrm>
          <a:prstGeom prst="rect">
            <a:avLst/>
          </a:prstGeom>
          <a:noFill/>
          <a:ln>
            <a:noFill/>
          </a:ln>
        </p:spPr>
      </p:pic>
      <p:pic>
        <p:nvPicPr>
          <p:cNvPr id="197" name="Google Shape;197;p28"/>
          <p:cNvPicPr preferRelativeResize="0"/>
          <p:nvPr/>
        </p:nvPicPr>
        <p:blipFill>
          <a:blip r:embed="rId8">
            <a:alphaModFix/>
          </a:blip>
          <a:stretch>
            <a:fillRect/>
          </a:stretch>
        </p:blipFill>
        <p:spPr>
          <a:xfrm>
            <a:off x="9111668" y="5518098"/>
            <a:ext cx="3035700" cy="427379"/>
          </a:xfrm>
          <a:prstGeom prst="rect">
            <a:avLst/>
          </a:prstGeom>
          <a:noFill/>
          <a:ln>
            <a:noFill/>
          </a:ln>
        </p:spPr>
      </p:pic>
      <p:pic>
        <p:nvPicPr>
          <p:cNvPr id="198" name="Google Shape;198;p28"/>
          <p:cNvPicPr preferRelativeResize="0"/>
          <p:nvPr/>
        </p:nvPicPr>
        <p:blipFill>
          <a:blip r:embed="rId9">
            <a:alphaModFix/>
          </a:blip>
          <a:stretch>
            <a:fillRect/>
          </a:stretch>
        </p:blipFill>
        <p:spPr>
          <a:xfrm>
            <a:off x="10083700" y="4135117"/>
            <a:ext cx="1534227" cy="406867"/>
          </a:xfrm>
          <a:prstGeom prst="rect">
            <a:avLst/>
          </a:prstGeom>
          <a:noFill/>
          <a:ln>
            <a:noFill/>
          </a:ln>
        </p:spPr>
      </p:pic>
      <p:sp>
        <p:nvSpPr>
          <p:cNvPr id="199" name="Google Shape;199;p28"/>
          <p:cNvSpPr txBox="1"/>
          <p:nvPr>
            <p:ph type="ctrTitle"/>
          </p:nvPr>
        </p:nvSpPr>
        <p:spPr>
          <a:xfrm>
            <a:off x="451533" y="0"/>
            <a:ext cx="11360700" cy="83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500"/>
              <a:buNone/>
            </a:pPr>
            <a:r>
              <a:rPr lang="en-US" sz="3700">
                <a:solidFill>
                  <a:schemeClr val="lt1"/>
                </a:solidFill>
              </a:rPr>
              <a:t>Varieties of AI-Powered Tools for Literature Reviews</a:t>
            </a:r>
            <a:endParaRPr sz="37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nvSpPr>
        <p:spPr>
          <a:xfrm>
            <a:off x="0" y="783875"/>
            <a:ext cx="9193200" cy="59730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t/>
            </a:r>
            <a:endParaRPr sz="27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rPr lang="en-US" sz="2900">
                <a:solidFill>
                  <a:schemeClr val="dk1"/>
                </a:solidFill>
                <a:highlight>
                  <a:srgbClr val="FFFFFF"/>
                </a:highlight>
                <a:latin typeface="Calibri"/>
                <a:ea typeface="Calibri"/>
                <a:cs typeface="Calibri"/>
                <a:sym typeface="Calibri"/>
              </a:rPr>
              <a:t>Similarity calculators (aka literature mappers)</a:t>
            </a:r>
            <a:endParaRPr sz="29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2900">
              <a:solidFill>
                <a:schemeClr val="dk1"/>
              </a:solidFill>
              <a:highlight>
                <a:srgbClr val="FFFFFF"/>
              </a:highlight>
              <a:latin typeface="Calibri"/>
              <a:ea typeface="Calibri"/>
              <a:cs typeface="Calibri"/>
              <a:sym typeface="Calibri"/>
            </a:endParaRPr>
          </a:p>
          <a:p>
            <a:pPr indent="-488950" lvl="0" marL="1219200" rtl="0" algn="l">
              <a:lnSpc>
                <a:spcPct val="115000"/>
              </a:lnSpc>
              <a:spcBef>
                <a:spcPts val="0"/>
              </a:spcBef>
              <a:spcAft>
                <a:spcPts val="0"/>
              </a:spcAft>
              <a:buClr>
                <a:schemeClr val="dk1"/>
              </a:buClr>
              <a:buSzPts val="2900"/>
              <a:buFont typeface="Calibri"/>
              <a:buChar char="○"/>
            </a:pPr>
            <a:r>
              <a:rPr lang="en-US" sz="2900">
                <a:solidFill>
                  <a:schemeClr val="dk1"/>
                </a:solidFill>
                <a:highlight>
                  <a:srgbClr val="FFFFFF"/>
                </a:highlight>
                <a:latin typeface="Calibri"/>
                <a:ea typeface="Calibri"/>
                <a:cs typeface="Calibri"/>
                <a:sym typeface="Calibri"/>
              </a:rPr>
              <a:t>User identifies one or more seed papers.</a:t>
            </a:r>
            <a:endParaRPr sz="2900">
              <a:solidFill>
                <a:schemeClr val="dk1"/>
              </a:solidFill>
              <a:highlight>
                <a:srgbClr val="FFFFFF"/>
              </a:highlight>
              <a:latin typeface="Calibri"/>
              <a:ea typeface="Calibri"/>
              <a:cs typeface="Calibri"/>
              <a:sym typeface="Calibri"/>
            </a:endParaRPr>
          </a:p>
          <a:p>
            <a:pPr indent="-488950" lvl="0" marL="1219200" rtl="0" algn="l">
              <a:lnSpc>
                <a:spcPct val="115000"/>
              </a:lnSpc>
              <a:spcBef>
                <a:spcPts val="0"/>
              </a:spcBef>
              <a:spcAft>
                <a:spcPts val="0"/>
              </a:spcAft>
              <a:buClr>
                <a:schemeClr val="dk1"/>
              </a:buClr>
              <a:buSzPts val="2900"/>
              <a:buFont typeface="Calibri"/>
              <a:buChar char="○"/>
            </a:pPr>
            <a:r>
              <a:rPr lang="en-US" sz="2900">
                <a:solidFill>
                  <a:schemeClr val="dk1"/>
                </a:solidFill>
                <a:highlight>
                  <a:srgbClr val="FFFFFF"/>
                </a:highlight>
                <a:latin typeface="Calibri"/>
                <a:ea typeface="Calibri"/>
                <a:cs typeface="Calibri"/>
                <a:sym typeface="Calibri"/>
              </a:rPr>
              <a:t>Tool analyses networks of citations and/or authorship.</a:t>
            </a:r>
            <a:endParaRPr sz="2900">
              <a:solidFill>
                <a:schemeClr val="dk1"/>
              </a:solidFill>
              <a:highlight>
                <a:srgbClr val="FFFFFF"/>
              </a:highlight>
              <a:latin typeface="Calibri"/>
              <a:ea typeface="Calibri"/>
              <a:cs typeface="Calibri"/>
              <a:sym typeface="Calibri"/>
            </a:endParaRPr>
          </a:p>
          <a:p>
            <a:pPr indent="-488950" lvl="0" marL="1219200" rtl="0" algn="l">
              <a:lnSpc>
                <a:spcPct val="115000"/>
              </a:lnSpc>
              <a:spcBef>
                <a:spcPts val="0"/>
              </a:spcBef>
              <a:spcAft>
                <a:spcPts val="0"/>
              </a:spcAft>
              <a:buClr>
                <a:schemeClr val="dk1"/>
              </a:buClr>
              <a:buSzPts val="2900"/>
              <a:buFont typeface="Calibri"/>
              <a:buChar char="○"/>
            </a:pPr>
            <a:r>
              <a:rPr lang="en-US" sz="2900">
                <a:solidFill>
                  <a:schemeClr val="dk1"/>
                </a:solidFill>
                <a:highlight>
                  <a:schemeClr val="lt1"/>
                </a:highlight>
                <a:latin typeface="Calibri"/>
                <a:ea typeface="Calibri"/>
                <a:cs typeface="Calibri"/>
                <a:sym typeface="Calibri"/>
              </a:rPr>
              <a:t>Results based on similarity are presented as maps </a:t>
            </a:r>
            <a:endParaRPr sz="2900">
              <a:solidFill>
                <a:schemeClr val="dk1"/>
              </a:solidFill>
              <a:highlight>
                <a:schemeClr val="lt1"/>
              </a:highlight>
              <a:latin typeface="Calibri"/>
              <a:ea typeface="Calibri"/>
              <a:cs typeface="Calibri"/>
              <a:sym typeface="Calibri"/>
            </a:endParaRPr>
          </a:p>
          <a:p>
            <a:pPr indent="0" lvl="0" marL="1219200" rtl="0" algn="l">
              <a:lnSpc>
                <a:spcPct val="115000"/>
              </a:lnSpc>
              <a:spcBef>
                <a:spcPts val="0"/>
              </a:spcBef>
              <a:spcAft>
                <a:spcPts val="0"/>
              </a:spcAft>
              <a:buNone/>
            </a:pPr>
            <a:r>
              <a:rPr lang="en-US" sz="2900">
                <a:solidFill>
                  <a:schemeClr val="dk1"/>
                </a:solidFill>
                <a:highlight>
                  <a:schemeClr val="lt1"/>
                </a:highlight>
                <a:latin typeface="Calibri"/>
                <a:ea typeface="Calibri"/>
                <a:cs typeface="Calibri"/>
                <a:sym typeface="Calibri"/>
              </a:rPr>
              <a:t>or lists.</a:t>
            </a:r>
            <a:endParaRPr sz="2900">
              <a:solidFill>
                <a:schemeClr val="dk1"/>
              </a:solidFill>
              <a:highlight>
                <a:schemeClr val="lt1"/>
              </a:highlight>
              <a:latin typeface="Calibri"/>
              <a:ea typeface="Calibri"/>
              <a:cs typeface="Calibri"/>
              <a:sym typeface="Calibri"/>
            </a:endParaRPr>
          </a:p>
          <a:p>
            <a:pPr indent="0" lvl="0" marL="1219200" rtl="0" algn="l">
              <a:lnSpc>
                <a:spcPct val="115000"/>
              </a:lnSpc>
              <a:spcBef>
                <a:spcPts val="0"/>
              </a:spcBef>
              <a:spcAft>
                <a:spcPts val="0"/>
              </a:spcAft>
              <a:buNone/>
            </a:pPr>
            <a:r>
              <a:t/>
            </a:r>
            <a:endParaRPr sz="2900">
              <a:solidFill>
                <a:schemeClr val="dk1"/>
              </a:solidFill>
              <a:highlight>
                <a:srgbClr val="FFFFFF"/>
              </a:highlight>
              <a:latin typeface="Calibri"/>
              <a:ea typeface="Calibri"/>
              <a:cs typeface="Calibri"/>
              <a:sym typeface="Calibri"/>
            </a:endParaRPr>
          </a:p>
          <a:p>
            <a:pPr indent="0" lvl="0" marL="1219200" rtl="0" algn="l">
              <a:lnSpc>
                <a:spcPct val="115000"/>
              </a:lnSpc>
              <a:spcBef>
                <a:spcPts val="0"/>
              </a:spcBef>
              <a:spcAft>
                <a:spcPts val="0"/>
              </a:spcAft>
              <a:buNone/>
            </a:pPr>
            <a:r>
              <a:t/>
            </a:r>
            <a:endParaRPr sz="29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p:txBody>
      </p:sp>
      <p:pic>
        <p:nvPicPr>
          <p:cNvPr id="205" name="Google Shape;205;p29"/>
          <p:cNvPicPr preferRelativeResize="0"/>
          <p:nvPr/>
        </p:nvPicPr>
        <p:blipFill>
          <a:blip r:embed="rId3">
            <a:alphaModFix/>
          </a:blip>
          <a:stretch>
            <a:fillRect/>
          </a:stretch>
        </p:blipFill>
        <p:spPr>
          <a:xfrm>
            <a:off x="9320714" y="1496267"/>
            <a:ext cx="2552066" cy="719800"/>
          </a:xfrm>
          <a:prstGeom prst="rect">
            <a:avLst/>
          </a:prstGeom>
          <a:noFill/>
          <a:ln>
            <a:noFill/>
          </a:ln>
        </p:spPr>
      </p:pic>
      <p:pic>
        <p:nvPicPr>
          <p:cNvPr id="206" name="Google Shape;206;p29"/>
          <p:cNvPicPr preferRelativeResize="0"/>
          <p:nvPr/>
        </p:nvPicPr>
        <p:blipFill>
          <a:blip r:embed="rId4">
            <a:alphaModFix/>
          </a:blip>
          <a:stretch>
            <a:fillRect/>
          </a:stretch>
        </p:blipFill>
        <p:spPr>
          <a:xfrm>
            <a:off x="9288721" y="3809283"/>
            <a:ext cx="2616000" cy="483400"/>
          </a:xfrm>
          <a:prstGeom prst="rect">
            <a:avLst/>
          </a:prstGeom>
          <a:noFill/>
          <a:ln>
            <a:noFill/>
          </a:ln>
        </p:spPr>
      </p:pic>
      <p:pic>
        <p:nvPicPr>
          <p:cNvPr id="207" name="Google Shape;207;p29"/>
          <p:cNvPicPr preferRelativeResize="0"/>
          <p:nvPr/>
        </p:nvPicPr>
        <p:blipFill>
          <a:blip r:embed="rId5">
            <a:alphaModFix/>
          </a:blip>
          <a:stretch>
            <a:fillRect/>
          </a:stretch>
        </p:blipFill>
        <p:spPr>
          <a:xfrm>
            <a:off x="9320687" y="4485901"/>
            <a:ext cx="2552067" cy="611492"/>
          </a:xfrm>
          <a:prstGeom prst="rect">
            <a:avLst/>
          </a:prstGeom>
          <a:noFill/>
          <a:ln>
            <a:noFill/>
          </a:ln>
        </p:spPr>
      </p:pic>
      <p:pic>
        <p:nvPicPr>
          <p:cNvPr id="208" name="Google Shape;208;p29"/>
          <p:cNvPicPr preferRelativeResize="0"/>
          <p:nvPr/>
        </p:nvPicPr>
        <p:blipFill>
          <a:blip r:embed="rId6">
            <a:alphaModFix/>
          </a:blip>
          <a:stretch>
            <a:fillRect/>
          </a:stretch>
        </p:blipFill>
        <p:spPr>
          <a:xfrm>
            <a:off x="9320713" y="2415330"/>
            <a:ext cx="2552067" cy="1076423"/>
          </a:xfrm>
          <a:prstGeom prst="rect">
            <a:avLst/>
          </a:prstGeom>
          <a:noFill/>
          <a:ln>
            <a:noFill/>
          </a:ln>
        </p:spPr>
      </p:pic>
      <p:sp>
        <p:nvSpPr>
          <p:cNvPr id="209" name="Google Shape;209;p29"/>
          <p:cNvSpPr txBox="1"/>
          <p:nvPr>
            <p:ph type="ctrTitle"/>
          </p:nvPr>
        </p:nvSpPr>
        <p:spPr>
          <a:xfrm>
            <a:off x="451533" y="0"/>
            <a:ext cx="11360700" cy="83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500"/>
              <a:buNone/>
            </a:pPr>
            <a:r>
              <a:rPr lang="en-US" sz="3700">
                <a:solidFill>
                  <a:schemeClr val="lt1"/>
                </a:solidFill>
              </a:rPr>
              <a:t>Varieties of AI-Powered Tools for Literature Reviews</a:t>
            </a:r>
            <a:endParaRPr sz="3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nvSpPr>
        <p:spPr>
          <a:xfrm>
            <a:off x="26067" y="813267"/>
            <a:ext cx="12127200" cy="5305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15" name="Google Shape;215;p30"/>
          <p:cNvSpPr txBox="1"/>
          <p:nvPr/>
        </p:nvSpPr>
        <p:spPr>
          <a:xfrm>
            <a:off x="0" y="813267"/>
            <a:ext cx="11982000" cy="45324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US" sz="2700">
                <a:solidFill>
                  <a:schemeClr val="dk1"/>
                </a:solidFill>
                <a:highlight>
                  <a:srgbClr val="FFFFFF"/>
                </a:highlight>
                <a:latin typeface="Barlow"/>
                <a:ea typeface="Barlow"/>
                <a:cs typeface="Barlow"/>
                <a:sym typeface="Barlow"/>
              </a:rPr>
              <a:t>Document Summarizers and Interrogators</a:t>
            </a:r>
            <a:endParaRPr sz="27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2700">
              <a:solidFill>
                <a:schemeClr val="dk1"/>
              </a:solidFill>
              <a:highlight>
                <a:srgbClr val="FFFFFF"/>
              </a:highlight>
              <a:latin typeface="Barlow"/>
              <a:ea typeface="Barlow"/>
              <a:cs typeface="Barlow"/>
              <a:sym typeface="Barlow"/>
            </a:endParaRPr>
          </a:p>
          <a:p>
            <a:pPr indent="-476250" lvl="0" marL="1219200" rtl="0" algn="l">
              <a:lnSpc>
                <a:spcPct val="150000"/>
              </a:lnSpc>
              <a:spcBef>
                <a:spcPts val="0"/>
              </a:spcBef>
              <a:spcAft>
                <a:spcPts val="0"/>
              </a:spcAft>
              <a:buClr>
                <a:schemeClr val="dk1"/>
              </a:buClr>
              <a:buSzPts val="2700"/>
              <a:buFont typeface="Barlow"/>
              <a:buChar char="○"/>
            </a:pPr>
            <a:r>
              <a:rPr lang="en-US" sz="2700">
                <a:solidFill>
                  <a:schemeClr val="dk1"/>
                </a:solidFill>
                <a:highlight>
                  <a:srgbClr val="FFFFFF"/>
                </a:highlight>
                <a:latin typeface="Barlow"/>
                <a:ea typeface="Barlow"/>
                <a:cs typeface="Barlow"/>
                <a:sym typeface="Barlow"/>
              </a:rPr>
              <a:t>User uploads documents.</a:t>
            </a:r>
            <a:endParaRPr sz="2700">
              <a:solidFill>
                <a:schemeClr val="dk1"/>
              </a:solidFill>
              <a:highlight>
                <a:srgbClr val="FFFFFF"/>
              </a:highlight>
              <a:latin typeface="Barlow"/>
              <a:ea typeface="Barlow"/>
              <a:cs typeface="Barlow"/>
              <a:sym typeface="Barlow"/>
            </a:endParaRPr>
          </a:p>
          <a:p>
            <a:pPr indent="-476250" lvl="0" marL="1219200" rtl="0" algn="l">
              <a:lnSpc>
                <a:spcPct val="100000"/>
              </a:lnSpc>
              <a:spcBef>
                <a:spcPts val="0"/>
              </a:spcBef>
              <a:spcAft>
                <a:spcPts val="0"/>
              </a:spcAft>
              <a:buClr>
                <a:schemeClr val="dk1"/>
              </a:buClr>
              <a:buSzPts val="2700"/>
              <a:buFont typeface="Barlow"/>
              <a:buChar char="○"/>
            </a:pPr>
            <a:r>
              <a:rPr lang="en-US" sz="2700">
                <a:solidFill>
                  <a:schemeClr val="dk1"/>
                </a:solidFill>
                <a:highlight>
                  <a:srgbClr val="FFFFFF"/>
                </a:highlight>
                <a:latin typeface="Barlow"/>
                <a:ea typeface="Barlow"/>
                <a:cs typeface="Barlow"/>
                <a:sym typeface="Barlow"/>
              </a:rPr>
              <a:t>Tool can answer questions about a specific document</a:t>
            </a:r>
            <a:endParaRPr sz="2700">
              <a:solidFill>
                <a:schemeClr val="dk1"/>
              </a:solidFill>
              <a:highlight>
                <a:srgbClr val="FFFFFF"/>
              </a:highlight>
              <a:latin typeface="Barlow"/>
              <a:ea typeface="Barlow"/>
              <a:cs typeface="Barlow"/>
              <a:sym typeface="Barlow"/>
            </a:endParaRPr>
          </a:p>
          <a:p>
            <a:pPr indent="0" lvl="0" marL="1219200" rtl="0" algn="l">
              <a:lnSpc>
                <a:spcPct val="100000"/>
              </a:lnSpc>
              <a:spcBef>
                <a:spcPts val="0"/>
              </a:spcBef>
              <a:spcAft>
                <a:spcPts val="0"/>
              </a:spcAft>
              <a:buNone/>
            </a:pPr>
            <a:r>
              <a:rPr lang="en-US" sz="2700">
                <a:solidFill>
                  <a:schemeClr val="dk1"/>
                </a:solidFill>
                <a:highlight>
                  <a:srgbClr val="FFFFFF"/>
                </a:highlight>
                <a:latin typeface="Barlow"/>
                <a:ea typeface="Barlow"/>
                <a:cs typeface="Barlow"/>
                <a:sym typeface="Barlow"/>
              </a:rPr>
              <a:t> or a set of documents.</a:t>
            </a:r>
            <a:endParaRPr sz="2700">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sz="2700">
              <a:solidFill>
                <a:schemeClr val="dk1"/>
              </a:solidFill>
              <a:highlight>
                <a:srgbClr val="FFFFFF"/>
              </a:highlight>
              <a:latin typeface="Barlow"/>
              <a:ea typeface="Barlow"/>
              <a:cs typeface="Barlow"/>
              <a:sym typeface="Barlow"/>
            </a:endParaRPr>
          </a:p>
          <a:p>
            <a:pPr indent="-476250" lvl="0" marL="1219200" rtl="0" algn="l">
              <a:lnSpc>
                <a:spcPct val="100000"/>
              </a:lnSpc>
              <a:spcBef>
                <a:spcPts val="0"/>
              </a:spcBef>
              <a:spcAft>
                <a:spcPts val="0"/>
              </a:spcAft>
              <a:buClr>
                <a:schemeClr val="dk1"/>
              </a:buClr>
              <a:buSzPts val="2700"/>
              <a:buFont typeface="Barlow"/>
              <a:buChar char="○"/>
            </a:pPr>
            <a:r>
              <a:rPr lang="en-US" sz="2700">
                <a:solidFill>
                  <a:schemeClr val="dk1"/>
                </a:solidFill>
                <a:highlight>
                  <a:srgbClr val="FFFFFF"/>
                </a:highlight>
                <a:latin typeface="Barlow"/>
                <a:ea typeface="Barlow"/>
                <a:cs typeface="Barlow"/>
                <a:sym typeface="Barlow"/>
              </a:rPr>
              <a:t>Some tools create reports with analysis and/or </a:t>
            </a:r>
            <a:endParaRPr sz="2700">
              <a:solidFill>
                <a:schemeClr val="dk1"/>
              </a:solidFill>
              <a:highlight>
                <a:srgbClr val="FFFFFF"/>
              </a:highlight>
              <a:latin typeface="Barlow"/>
              <a:ea typeface="Barlow"/>
              <a:cs typeface="Barlow"/>
              <a:sym typeface="Barlow"/>
            </a:endParaRPr>
          </a:p>
          <a:p>
            <a:pPr indent="0" lvl="0" marL="1219200" rtl="0" algn="l">
              <a:lnSpc>
                <a:spcPct val="100000"/>
              </a:lnSpc>
              <a:spcBef>
                <a:spcPts val="0"/>
              </a:spcBef>
              <a:spcAft>
                <a:spcPts val="0"/>
              </a:spcAft>
              <a:buNone/>
            </a:pPr>
            <a:r>
              <a:rPr lang="en-US" sz="2700">
                <a:solidFill>
                  <a:schemeClr val="dk1"/>
                </a:solidFill>
                <a:highlight>
                  <a:srgbClr val="FFFFFF"/>
                </a:highlight>
                <a:latin typeface="Barlow"/>
                <a:ea typeface="Barlow"/>
                <a:cs typeface="Barlow"/>
                <a:sym typeface="Barlow"/>
              </a:rPr>
              <a:t>summary.</a:t>
            </a:r>
            <a:endParaRPr sz="27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1219200" rtl="0" algn="l">
              <a:lnSpc>
                <a:spcPct val="100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p:txBody>
      </p:sp>
      <p:pic>
        <p:nvPicPr>
          <p:cNvPr id="216" name="Google Shape;216;p30"/>
          <p:cNvPicPr preferRelativeResize="0"/>
          <p:nvPr/>
        </p:nvPicPr>
        <p:blipFill>
          <a:blip r:embed="rId3">
            <a:alphaModFix/>
          </a:blip>
          <a:stretch>
            <a:fillRect/>
          </a:stretch>
        </p:blipFill>
        <p:spPr>
          <a:xfrm>
            <a:off x="9452583" y="1523600"/>
            <a:ext cx="2579030" cy="523867"/>
          </a:xfrm>
          <a:prstGeom prst="rect">
            <a:avLst/>
          </a:prstGeom>
          <a:noFill/>
          <a:ln>
            <a:noFill/>
          </a:ln>
        </p:spPr>
      </p:pic>
      <p:pic>
        <p:nvPicPr>
          <p:cNvPr id="217" name="Google Shape;217;p30"/>
          <p:cNvPicPr preferRelativeResize="0"/>
          <p:nvPr/>
        </p:nvPicPr>
        <p:blipFill>
          <a:blip r:embed="rId4">
            <a:alphaModFix/>
          </a:blip>
          <a:stretch>
            <a:fillRect/>
          </a:stretch>
        </p:blipFill>
        <p:spPr>
          <a:xfrm>
            <a:off x="9919200" y="2862561"/>
            <a:ext cx="2062600" cy="670339"/>
          </a:xfrm>
          <a:prstGeom prst="rect">
            <a:avLst/>
          </a:prstGeom>
          <a:noFill/>
          <a:ln>
            <a:noFill/>
          </a:ln>
        </p:spPr>
      </p:pic>
      <p:pic>
        <p:nvPicPr>
          <p:cNvPr id="218" name="Google Shape;218;p30"/>
          <p:cNvPicPr preferRelativeResize="0"/>
          <p:nvPr/>
        </p:nvPicPr>
        <p:blipFill>
          <a:blip r:embed="rId5">
            <a:alphaModFix/>
          </a:blip>
          <a:stretch>
            <a:fillRect/>
          </a:stretch>
        </p:blipFill>
        <p:spPr>
          <a:xfrm>
            <a:off x="9710800" y="3650599"/>
            <a:ext cx="2062600" cy="523854"/>
          </a:xfrm>
          <a:prstGeom prst="rect">
            <a:avLst/>
          </a:prstGeom>
          <a:noFill/>
          <a:ln>
            <a:noFill/>
          </a:ln>
        </p:spPr>
      </p:pic>
      <p:pic>
        <p:nvPicPr>
          <p:cNvPr id="219" name="Google Shape;219;p30"/>
          <p:cNvPicPr preferRelativeResize="0"/>
          <p:nvPr/>
        </p:nvPicPr>
        <p:blipFill>
          <a:blip r:embed="rId6">
            <a:alphaModFix/>
          </a:blip>
          <a:stretch>
            <a:fillRect/>
          </a:stretch>
        </p:blipFill>
        <p:spPr>
          <a:xfrm>
            <a:off x="9941167" y="2153765"/>
            <a:ext cx="1810266" cy="658272"/>
          </a:xfrm>
          <a:prstGeom prst="rect">
            <a:avLst/>
          </a:prstGeom>
          <a:noFill/>
          <a:ln>
            <a:noFill/>
          </a:ln>
        </p:spPr>
      </p:pic>
      <p:pic>
        <p:nvPicPr>
          <p:cNvPr id="220" name="Google Shape;220;p30"/>
          <p:cNvPicPr preferRelativeResize="0"/>
          <p:nvPr/>
        </p:nvPicPr>
        <p:blipFill>
          <a:blip r:embed="rId7">
            <a:alphaModFix/>
          </a:blip>
          <a:stretch>
            <a:fillRect/>
          </a:stretch>
        </p:blipFill>
        <p:spPr>
          <a:xfrm>
            <a:off x="9710799" y="4292200"/>
            <a:ext cx="2271008" cy="658267"/>
          </a:xfrm>
          <a:prstGeom prst="rect">
            <a:avLst/>
          </a:prstGeom>
          <a:noFill/>
          <a:ln>
            <a:noFill/>
          </a:ln>
        </p:spPr>
      </p:pic>
      <p:pic>
        <p:nvPicPr>
          <p:cNvPr id="221" name="Google Shape;221;p30"/>
          <p:cNvPicPr preferRelativeResize="0"/>
          <p:nvPr/>
        </p:nvPicPr>
        <p:blipFill>
          <a:blip r:embed="rId8">
            <a:alphaModFix/>
          </a:blip>
          <a:stretch>
            <a:fillRect/>
          </a:stretch>
        </p:blipFill>
        <p:spPr>
          <a:xfrm>
            <a:off x="10622432" y="4950467"/>
            <a:ext cx="755133" cy="1077900"/>
          </a:xfrm>
          <a:prstGeom prst="rect">
            <a:avLst/>
          </a:prstGeom>
          <a:noFill/>
          <a:ln>
            <a:noFill/>
          </a:ln>
        </p:spPr>
      </p:pic>
      <p:sp>
        <p:nvSpPr>
          <p:cNvPr id="222" name="Google Shape;222;p30"/>
          <p:cNvSpPr txBox="1"/>
          <p:nvPr>
            <p:ph type="ctrTitle"/>
          </p:nvPr>
        </p:nvSpPr>
        <p:spPr>
          <a:xfrm>
            <a:off x="451533" y="0"/>
            <a:ext cx="11360700" cy="83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500"/>
              <a:buNone/>
            </a:pPr>
            <a:r>
              <a:rPr lang="en-US" sz="3700">
                <a:solidFill>
                  <a:schemeClr val="lt1"/>
                </a:solidFill>
              </a:rPr>
              <a:t>Varieties of AI-Powered Tools for Literature Reviews</a:t>
            </a:r>
            <a:endParaRPr sz="3700">
              <a:solidFill>
                <a:schemeClr val="lt1"/>
              </a:solidFill>
            </a:endParaRPr>
          </a:p>
        </p:txBody>
      </p:sp>
      <p:pic>
        <p:nvPicPr>
          <p:cNvPr id="223" name="Google Shape;223;p30"/>
          <p:cNvPicPr preferRelativeResize="0"/>
          <p:nvPr/>
        </p:nvPicPr>
        <p:blipFill>
          <a:blip r:embed="rId9">
            <a:alphaModFix/>
          </a:blip>
          <a:stretch>
            <a:fillRect/>
          </a:stretch>
        </p:blipFill>
        <p:spPr>
          <a:xfrm>
            <a:off x="9170907" y="921126"/>
            <a:ext cx="2810889" cy="5238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nvSpPr>
        <p:spPr>
          <a:xfrm>
            <a:off x="26067" y="813267"/>
            <a:ext cx="12127200" cy="5305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29" name="Google Shape;229;p31"/>
          <p:cNvSpPr txBox="1"/>
          <p:nvPr/>
        </p:nvSpPr>
        <p:spPr>
          <a:xfrm>
            <a:off x="0" y="736067"/>
            <a:ext cx="12192000" cy="65094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b="1" lang="en-US" sz="3200">
                <a:solidFill>
                  <a:schemeClr val="dk1"/>
                </a:solidFill>
                <a:highlight>
                  <a:srgbClr val="FFFFFF"/>
                </a:highlight>
                <a:latin typeface="Calibri"/>
                <a:ea typeface="Calibri"/>
                <a:cs typeface="Calibri"/>
                <a:sym typeface="Calibri"/>
              </a:rPr>
              <a:t>Benefits of using semantic search tools with retrieval augmented generation</a:t>
            </a:r>
            <a:endParaRPr b="1" sz="3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b="1" sz="24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Reduces need to know search syntax.</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Reduces need to generate alternate keywords.</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Enables rapid extraction of answers to specific questions</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Expedites screening via customized summaries.</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Some allow you to query uploaded documents.</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Facilitate rapid discovery of scholarly vocabulary.</a:t>
            </a:r>
            <a:endParaRPr sz="27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nvSpPr>
        <p:spPr>
          <a:xfrm>
            <a:off x="26067" y="813267"/>
            <a:ext cx="12127200" cy="5305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35" name="Google Shape;235;p32"/>
          <p:cNvSpPr txBox="1"/>
          <p:nvPr/>
        </p:nvSpPr>
        <p:spPr>
          <a:xfrm>
            <a:off x="26067" y="722867"/>
            <a:ext cx="12127200" cy="67173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b="1" lang="en-US" sz="3200">
                <a:solidFill>
                  <a:schemeClr val="dk1"/>
                </a:solidFill>
                <a:highlight>
                  <a:srgbClr val="FFFFFF"/>
                </a:highlight>
                <a:latin typeface="Calibri"/>
                <a:ea typeface="Calibri"/>
                <a:cs typeface="Calibri"/>
                <a:sym typeface="Calibri"/>
              </a:rPr>
              <a:t>Disadvantages of using semantic search tools with retrieval augmented generation</a:t>
            </a:r>
            <a:endParaRPr b="1" sz="32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b="1" sz="24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Becomes hard to leverage controlled vocabulary.</a:t>
            </a:r>
            <a:endParaRPr sz="2700">
              <a:solidFill>
                <a:schemeClr val="dk1"/>
              </a:solidFill>
              <a:highlight>
                <a:srgbClr val="FFFFFF"/>
              </a:highlight>
              <a:latin typeface="Calibri"/>
              <a:ea typeface="Calibri"/>
              <a:cs typeface="Calibri"/>
              <a:sym typeface="Calibri"/>
            </a:endParaRPr>
          </a:p>
          <a:p>
            <a:pPr indent="-476250" lvl="0" marL="1066800" rtl="0" algn="l">
              <a:lnSpc>
                <a:spcPct val="10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Corpus is limited - usually to open access journal articles.</a:t>
            </a:r>
            <a:endParaRPr sz="2700">
              <a:solidFill>
                <a:schemeClr val="dk1"/>
              </a:solidFill>
              <a:highlight>
                <a:srgbClr val="FFFFFF"/>
              </a:highlight>
              <a:latin typeface="Calibri"/>
              <a:ea typeface="Calibri"/>
              <a:cs typeface="Calibri"/>
              <a:sym typeface="Calibri"/>
            </a:endParaRPr>
          </a:p>
          <a:p>
            <a:pPr indent="0" lvl="0" marL="457200" rtl="0" algn="l">
              <a:lnSpc>
                <a:spcPct val="100000"/>
              </a:lnSpc>
              <a:spcBef>
                <a:spcPts val="0"/>
              </a:spcBef>
              <a:spcAft>
                <a:spcPts val="0"/>
              </a:spcAft>
              <a:buNone/>
            </a:pPr>
            <a:r>
              <a:t/>
            </a:r>
            <a:endParaRPr sz="2700">
              <a:solidFill>
                <a:schemeClr val="dk1"/>
              </a:solidFill>
              <a:highlight>
                <a:srgbClr val="FFFFFF"/>
              </a:highlight>
              <a:latin typeface="Calibri"/>
              <a:ea typeface="Calibri"/>
              <a:cs typeface="Calibri"/>
              <a:sym typeface="Calibri"/>
            </a:endParaRPr>
          </a:p>
          <a:p>
            <a:pPr indent="-476250" lvl="0" marL="1066800" rtl="0" algn="l">
              <a:lnSpc>
                <a:spcPct val="10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Generated answers often attribute information to a citing article rather than the cited source.</a:t>
            </a:r>
            <a:endParaRPr sz="2700">
              <a:solidFill>
                <a:schemeClr val="dk1"/>
              </a:solidFill>
              <a:highlight>
                <a:srgbClr val="FFFFFF"/>
              </a:highlight>
              <a:latin typeface="Calibri"/>
              <a:ea typeface="Calibri"/>
              <a:cs typeface="Calibri"/>
              <a:sym typeface="Calibri"/>
            </a:endParaRPr>
          </a:p>
          <a:p>
            <a:pPr indent="0" lvl="0" marL="457200" rtl="0" algn="l">
              <a:lnSpc>
                <a:spcPct val="100000"/>
              </a:lnSpc>
              <a:spcBef>
                <a:spcPts val="0"/>
              </a:spcBef>
              <a:spcAft>
                <a:spcPts val="0"/>
              </a:spcAft>
              <a:buNone/>
            </a:pPr>
            <a:r>
              <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They will confabulate/hallucinate/lie.</a:t>
            </a:r>
            <a:endParaRPr sz="2700">
              <a:solidFill>
                <a:schemeClr val="dk1"/>
              </a:solidFill>
              <a:highlight>
                <a:srgbClr val="FFFFFF"/>
              </a:highlight>
              <a:latin typeface="Calibri"/>
              <a:ea typeface="Calibri"/>
              <a:cs typeface="Calibri"/>
              <a:sym typeface="Calibri"/>
            </a:endParaRPr>
          </a:p>
          <a:p>
            <a:pPr indent="-476250" lvl="0" marL="1066800" rtl="0" algn="l">
              <a:lnSpc>
                <a:spcPct val="150000"/>
              </a:lnSpc>
              <a:spcBef>
                <a:spcPts val="0"/>
              </a:spcBef>
              <a:spcAft>
                <a:spcPts val="0"/>
              </a:spcAft>
              <a:buClr>
                <a:schemeClr val="dk1"/>
              </a:buClr>
              <a:buSzPts val="2700"/>
              <a:buFont typeface="Calibri"/>
              <a:buAutoNum type="arabicPeriod"/>
            </a:pPr>
            <a:r>
              <a:rPr lang="en-US" sz="2700">
                <a:solidFill>
                  <a:schemeClr val="dk1"/>
                </a:solidFill>
                <a:highlight>
                  <a:srgbClr val="FFFFFF"/>
                </a:highlight>
                <a:latin typeface="Calibri"/>
                <a:ea typeface="Calibri"/>
                <a:cs typeface="Calibri"/>
                <a:sym typeface="Calibri"/>
              </a:rPr>
              <a:t>Can lead to even less close reading of the literature.</a:t>
            </a:r>
            <a:endParaRPr sz="27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900">
              <a:solidFill>
                <a:schemeClr val="dk1"/>
              </a:solidFill>
              <a:highlight>
                <a:srgbClr val="FFFFFF"/>
              </a:highlight>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nvSpPr>
        <p:spPr>
          <a:xfrm>
            <a:off x="26067" y="813267"/>
            <a:ext cx="12127200" cy="53052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graphicFrame>
        <p:nvGraphicFramePr>
          <p:cNvPr id="241" name="Google Shape;241;p33"/>
          <p:cNvGraphicFramePr/>
          <p:nvPr/>
        </p:nvGraphicFramePr>
        <p:xfrm>
          <a:off x="2950775" y="813275"/>
          <a:ext cx="3000000" cy="3000000"/>
        </p:xfrm>
        <a:graphic>
          <a:graphicData uri="http://schemas.openxmlformats.org/drawingml/2006/table">
            <a:tbl>
              <a:tblPr>
                <a:noFill/>
                <a:tableStyleId>{D3DDB6A2-2A0F-421C-8192-0F56475DF39C}</a:tableStyleId>
              </a:tblPr>
              <a:tblGrid>
                <a:gridCol w="997575"/>
                <a:gridCol w="6540650"/>
              </a:tblGrid>
              <a:tr h="485200">
                <a:tc>
                  <a:txBody>
                    <a:bodyPr/>
                    <a:lstStyle/>
                    <a:p>
                      <a:pPr indent="0" lvl="0" marL="0" rtl="0" algn="l">
                        <a:lnSpc>
                          <a:spcPct val="142857"/>
                        </a:lnSpc>
                        <a:spcBef>
                          <a:spcPts val="0"/>
                        </a:spcBef>
                        <a:spcAft>
                          <a:spcPts val="1500"/>
                        </a:spcAft>
                        <a:buNone/>
                      </a:pPr>
                      <a:r>
                        <a:rPr b="1" lang="en-US" sz="1100">
                          <a:solidFill>
                            <a:srgbClr val="404040"/>
                          </a:solidFill>
                        </a:rPr>
                        <a:t>Access</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Do you have access? Is there a cost to use this tool?</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882875">
                <a:tc>
                  <a:txBody>
                    <a:bodyPr/>
                    <a:lstStyle/>
                    <a:p>
                      <a:pPr indent="0" lvl="0" marL="0" rtl="0" algn="l">
                        <a:lnSpc>
                          <a:spcPct val="142857"/>
                        </a:lnSpc>
                        <a:spcBef>
                          <a:spcPts val="0"/>
                        </a:spcBef>
                        <a:spcAft>
                          <a:spcPts val="1500"/>
                        </a:spcAft>
                        <a:buNone/>
                      </a:pPr>
                      <a:r>
                        <a:rPr b="1" lang="en-US" sz="1100">
                          <a:solidFill>
                            <a:srgbClr val="404040"/>
                          </a:solidFill>
                        </a:rPr>
                        <a:t>Sources</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How much scholarly information does this tool access? Are its sources comprehensive for your discipline or topic? How does it deal with retracted research? Does it have access to actual data sources?</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684025">
                <a:tc>
                  <a:txBody>
                    <a:bodyPr/>
                    <a:lstStyle/>
                    <a:p>
                      <a:pPr indent="0" lvl="0" marL="0" rtl="0" algn="l">
                        <a:lnSpc>
                          <a:spcPct val="142857"/>
                        </a:lnSpc>
                        <a:spcBef>
                          <a:spcPts val="0"/>
                        </a:spcBef>
                        <a:spcAft>
                          <a:spcPts val="1500"/>
                        </a:spcAft>
                        <a:buNone/>
                      </a:pPr>
                      <a:r>
                        <a:rPr b="1" lang="en-US" sz="1100">
                          <a:solidFill>
                            <a:srgbClr val="404040"/>
                          </a:solidFill>
                        </a:rPr>
                        <a:t>Relevancy</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Are the tool's results and recommendations relevant? Do the most relevant items sort to the top of search results?</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485200">
                <a:tc>
                  <a:txBody>
                    <a:bodyPr/>
                    <a:lstStyle/>
                    <a:p>
                      <a:pPr indent="0" lvl="0" marL="0" rtl="0" algn="l">
                        <a:lnSpc>
                          <a:spcPct val="142857"/>
                        </a:lnSpc>
                        <a:spcBef>
                          <a:spcPts val="0"/>
                        </a:spcBef>
                        <a:spcAft>
                          <a:spcPts val="1500"/>
                        </a:spcAft>
                        <a:buNone/>
                      </a:pPr>
                      <a:r>
                        <a:rPr b="1" lang="en-US" sz="1100">
                          <a:solidFill>
                            <a:srgbClr val="404040"/>
                          </a:solidFill>
                        </a:rPr>
                        <a:t>Accuracy</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Are summaries, extracted information, and other AI outputs accurate? Are they sufficiently detailed?  </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684025">
                <a:tc>
                  <a:txBody>
                    <a:bodyPr/>
                    <a:lstStyle/>
                    <a:p>
                      <a:pPr indent="0" lvl="0" marL="0" rtl="0" algn="l">
                        <a:lnSpc>
                          <a:spcPct val="142857"/>
                        </a:lnSpc>
                        <a:spcBef>
                          <a:spcPts val="0"/>
                        </a:spcBef>
                        <a:spcAft>
                          <a:spcPts val="1500"/>
                        </a:spcAft>
                        <a:buNone/>
                      </a:pPr>
                      <a:r>
                        <a:rPr b="1" lang="en-US" sz="1100">
                          <a:solidFill>
                            <a:srgbClr val="404040"/>
                          </a:solidFill>
                        </a:rPr>
                        <a:t>Chatbot</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How well do the conversational features work? Do they show common pitfalls of generative AI chatbots (e.g. vagueness, hallucinations, reliance on biased or limited training data)? </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684025">
                <a:tc>
                  <a:txBody>
                    <a:bodyPr/>
                    <a:lstStyle/>
                    <a:p>
                      <a:pPr indent="0" lvl="0" marL="0" rtl="0" algn="l">
                        <a:lnSpc>
                          <a:spcPct val="142857"/>
                        </a:lnSpc>
                        <a:spcBef>
                          <a:spcPts val="0"/>
                        </a:spcBef>
                        <a:spcAft>
                          <a:spcPts val="1500"/>
                        </a:spcAft>
                        <a:buNone/>
                      </a:pPr>
                      <a:r>
                        <a:rPr b="1" lang="en-US" sz="1100">
                          <a:solidFill>
                            <a:srgbClr val="404040"/>
                          </a:solidFill>
                        </a:rPr>
                        <a:t>My Data</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How will my chatbot conversations and personal data be used? Does the tool creator share my values on data security, ethics and privacy? </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r h="684025">
                <a:tc>
                  <a:txBody>
                    <a:bodyPr/>
                    <a:lstStyle/>
                    <a:p>
                      <a:pPr indent="0" lvl="0" marL="0" rtl="0" algn="l">
                        <a:lnSpc>
                          <a:spcPct val="142857"/>
                        </a:lnSpc>
                        <a:spcBef>
                          <a:spcPts val="0"/>
                        </a:spcBef>
                        <a:spcAft>
                          <a:spcPts val="1500"/>
                        </a:spcAft>
                        <a:buNone/>
                      </a:pPr>
                      <a:r>
                        <a:rPr b="1" lang="en-US" sz="1100">
                          <a:solidFill>
                            <a:srgbClr val="404040"/>
                          </a:solidFill>
                        </a:rPr>
                        <a:t> Goals</a:t>
                      </a:r>
                      <a:endParaRPr b="1" sz="1100">
                        <a:solidFill>
                          <a:srgbClr val="404040"/>
                        </a:solidFill>
                      </a:endParaRPr>
                    </a:p>
                  </a:txBody>
                  <a:tcPr marT="76200" marB="76200" marR="76200" marL="762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c>
                  <a:txBody>
                    <a:bodyPr/>
                    <a:lstStyle/>
                    <a:p>
                      <a:pPr indent="0" lvl="0" marL="0" rtl="0" algn="l">
                        <a:lnSpc>
                          <a:spcPct val="142857"/>
                        </a:lnSpc>
                        <a:spcBef>
                          <a:spcPts val="0"/>
                        </a:spcBef>
                        <a:spcAft>
                          <a:spcPts val="1500"/>
                        </a:spcAft>
                        <a:buNone/>
                      </a:pPr>
                      <a:r>
                        <a:rPr lang="en-US" sz="1100">
                          <a:solidFill>
                            <a:srgbClr val="404040"/>
                          </a:solidFill>
                        </a:rPr>
                        <a:t>What am I hoping to learn? Will using this tool help me achieve that goal, or will it undermine my learning? Does this tool introduce more work to double check AI outputs?</a:t>
                      </a:r>
                      <a:endParaRPr sz="1100">
                        <a:solidFill>
                          <a:srgbClr val="404040"/>
                        </a:solidFill>
                      </a:endParaRPr>
                    </a:p>
                  </a:txBody>
                  <a:tcPr marT="76200" marB="76200" marR="76200" marL="76200" anchor="ctr">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tcPr>
                </a:tc>
              </a:tr>
            </a:tbl>
          </a:graphicData>
        </a:graphic>
      </p:graphicFrame>
      <p:sp>
        <p:nvSpPr>
          <p:cNvPr id="242" name="Google Shape;242;p33"/>
          <p:cNvSpPr txBox="1"/>
          <p:nvPr>
            <p:ph type="ctrTitle"/>
          </p:nvPr>
        </p:nvSpPr>
        <p:spPr>
          <a:xfrm>
            <a:off x="461408" y="0"/>
            <a:ext cx="11360700" cy="8313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SzPts val="1500"/>
              <a:buNone/>
            </a:pPr>
            <a:r>
              <a:rPr lang="en-US" sz="3700">
                <a:solidFill>
                  <a:schemeClr val="lt1"/>
                </a:solidFill>
              </a:rPr>
              <a:t>Framework for assessing AI research tools</a:t>
            </a:r>
            <a:endParaRPr sz="3700">
              <a:solidFill>
                <a:schemeClr val="lt1"/>
              </a:solidFill>
            </a:endParaRPr>
          </a:p>
        </p:txBody>
      </p:sp>
      <p:sp>
        <p:nvSpPr>
          <p:cNvPr id="243" name="Google Shape;243;p33"/>
          <p:cNvSpPr txBox="1"/>
          <p:nvPr/>
        </p:nvSpPr>
        <p:spPr>
          <a:xfrm>
            <a:off x="177350" y="3547250"/>
            <a:ext cx="2502900" cy="7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u="sng">
                <a:solidFill>
                  <a:schemeClr val="hlink"/>
                </a:solidFill>
                <a:latin typeface="Calibri"/>
                <a:ea typeface="Calibri"/>
                <a:cs typeface="Calibri"/>
                <a:sym typeface="Calibri"/>
                <a:hlinkClick r:id="rId3"/>
              </a:rPr>
              <a:t>https://guides.temple.edu/ai-research-tools/assess</a:t>
            </a:r>
            <a:r>
              <a:rPr lang="en-US"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415600" y="72733"/>
            <a:ext cx="11360700" cy="83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1500"/>
              <a:buFont typeface="Arial"/>
              <a:buNone/>
            </a:pPr>
            <a:r>
              <a:rPr lang="en-US">
                <a:solidFill>
                  <a:schemeClr val="lt1"/>
                </a:solidFill>
              </a:rPr>
              <a:t>Undermind</a:t>
            </a:r>
            <a:endParaRPr/>
          </a:p>
        </p:txBody>
      </p:sp>
      <p:sp>
        <p:nvSpPr>
          <p:cNvPr id="249" name="Google Shape;249;p34"/>
          <p:cNvSpPr txBox="1"/>
          <p:nvPr/>
        </p:nvSpPr>
        <p:spPr>
          <a:xfrm>
            <a:off x="-33" y="1369800"/>
            <a:ext cx="12192000" cy="4533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3900"/>
              <a:buFont typeface="Arial"/>
              <a:buNone/>
            </a:pPr>
            <a:r>
              <a:t/>
            </a:r>
            <a:endParaRPr b="0" i="0" sz="3900" u="none" cap="none" strike="noStrike">
              <a:solidFill>
                <a:schemeClr val="lt2"/>
              </a:solidFill>
              <a:latin typeface="Raleway"/>
              <a:ea typeface="Raleway"/>
              <a:cs typeface="Raleway"/>
              <a:sym typeface="Raleway"/>
            </a:endParaRPr>
          </a:p>
        </p:txBody>
      </p:sp>
      <p:pic>
        <p:nvPicPr>
          <p:cNvPr id="250" name="Google Shape;250;p34"/>
          <p:cNvPicPr preferRelativeResize="0"/>
          <p:nvPr/>
        </p:nvPicPr>
        <p:blipFill rotWithShape="1">
          <a:blip r:embed="rId3">
            <a:alphaModFix/>
          </a:blip>
          <a:srcRect b="0" l="0" r="0" t="0"/>
          <a:stretch/>
        </p:blipFill>
        <p:spPr>
          <a:xfrm>
            <a:off x="1240985" y="1617200"/>
            <a:ext cx="9710023" cy="3863800"/>
          </a:xfrm>
          <a:prstGeom prst="rect">
            <a:avLst/>
          </a:prstGeom>
          <a:noFill/>
          <a:ln>
            <a:noFill/>
          </a:ln>
        </p:spPr>
      </p:pic>
      <p:pic>
        <p:nvPicPr>
          <p:cNvPr id="251" name="Google Shape;251;p34"/>
          <p:cNvPicPr preferRelativeResize="0"/>
          <p:nvPr/>
        </p:nvPicPr>
        <p:blipFill rotWithShape="1">
          <a:blip r:embed="rId4">
            <a:alphaModFix/>
          </a:blip>
          <a:srcRect b="0" l="0" r="0" t="0"/>
          <a:stretch/>
        </p:blipFill>
        <p:spPr>
          <a:xfrm>
            <a:off x="0" y="0"/>
            <a:ext cx="1936236" cy="54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suLTheme-horz">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