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19"/>
  </p:notesMasterIdLst>
  <p:sldIdLst>
    <p:sldId id="256" r:id="rId2"/>
    <p:sldId id="258" r:id="rId3"/>
    <p:sldId id="281" r:id="rId4"/>
    <p:sldId id="271" r:id="rId5"/>
    <p:sldId id="273" r:id="rId6"/>
    <p:sldId id="286" r:id="rId7"/>
    <p:sldId id="275" r:id="rId8"/>
    <p:sldId id="263" r:id="rId9"/>
    <p:sldId id="276" r:id="rId10"/>
    <p:sldId id="274" r:id="rId11"/>
    <p:sldId id="265" r:id="rId12"/>
    <p:sldId id="284" r:id="rId13"/>
    <p:sldId id="285" r:id="rId14"/>
    <p:sldId id="277" r:id="rId15"/>
    <p:sldId id="266" r:id="rId16"/>
    <p:sldId id="259" r:id="rId17"/>
    <p:sldId id="28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605AC-B785-4E5B-9CFF-ACFE06E221CC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5C56FA-37F4-478F-830B-8EE5EA0FC9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95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5C56FA-37F4-478F-830B-8EE5EA0FC91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403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73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09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24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4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77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167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860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1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65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14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8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mpbellcollaboration.org/better-evidence.html" TargetMode="External"/><Relationship Id="rId2" Type="http://schemas.openxmlformats.org/officeDocument/2006/relationships/hyperlink" Target="https://training.cochrane.org/handbook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ournals.lww.com/jbisrir/pages/default.aspx" TargetMode="External"/><Relationship Id="rId5" Type="http://schemas.openxmlformats.org/officeDocument/2006/relationships/hyperlink" Target="https://environmentalevidence.org/" TargetMode="External"/><Relationship Id="rId4" Type="http://schemas.openxmlformats.org/officeDocument/2006/relationships/hyperlink" Target="https://ies.ed.gov/ncee/wwc/FWW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sf.io/5rgb7/" TargetMode="External"/><Relationship Id="rId2" Type="http://schemas.openxmlformats.org/officeDocument/2006/relationships/hyperlink" Target="https://onlinelibrary-wiley-com.er.lib.k-state.edu/doi/full/10.1002/cl2.106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sma-statement.org/" TargetMode="External"/><Relationship Id="rId2" Type="http://schemas.openxmlformats.org/officeDocument/2006/relationships/hyperlink" Target="http://methods.cochrane.org/mecir&#8203;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ystematicreviewsjournal.biomedcentral.com/articles/10.1186/s13643-020-01542-z#Sec3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lib.k-state.edu/services-support/research-help/find-librarian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guides.library.cornell.edu/ld.php?content_id=5256108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s.lww.com/jbisrir/pages/default.aspx" TargetMode="External"/><Relationship Id="rId7" Type="http://schemas.openxmlformats.org/officeDocument/2006/relationships/hyperlink" Target="https://ies-ed-gov.er.lib.k-state.edu/ncee/wwc/handbooks#procedures &#8203;" TargetMode="External"/><Relationship Id="rId2" Type="http://schemas.openxmlformats.org/officeDocument/2006/relationships/hyperlink" Target="https://training.cochrane.org/handbook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vironmentalevidence.org/" TargetMode="External"/><Relationship Id="rId5" Type="http://schemas.openxmlformats.org/officeDocument/2006/relationships/hyperlink" Target="https://eppi.ioe.ac.uk/cms/" TargetMode="External"/><Relationship Id="rId4" Type="http://schemas.openxmlformats.org/officeDocument/2006/relationships/hyperlink" Target="https://www.campbellcollaboration.org/better-evidence.html&#8203;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mpbellcollaboration.org/what-is-a-systematic-review.html" TargetMode="External"/><Relationship Id="rId2" Type="http://schemas.openxmlformats.org/officeDocument/2006/relationships/hyperlink" Target="https://training.cochrane.org/handboo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jbi.global/scoping-review-network/resources" TargetMode="External"/><Relationship Id="rId4" Type="http://schemas.openxmlformats.org/officeDocument/2006/relationships/hyperlink" Target="https://www.apa.org/pubs/journals/features/arc-mars-questionnaire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thods.cochrane.org/rapidreviews/cochrane-rr-method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library.wiley.com/doi/10.1002/cl2.112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training.cochrane.org/handbook/current/chapter-2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i-org.er.lib.k-state.edu/10.1111/j.1471-1842.2009.00848.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Evidence Synthesis:</a:t>
            </a:r>
            <a:br>
              <a:rPr lang="en-US">
                <a:cs typeface="Calibri Light"/>
              </a:rPr>
            </a:br>
            <a:r>
              <a:rPr lang="en-US">
                <a:cs typeface="Calibri Light"/>
              </a:rPr>
              <a:t>An 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86381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>
                <a:cs typeface="Calibri"/>
              </a:rPr>
              <a:t>Cindy Logan</a:t>
            </a:r>
          </a:p>
          <a:p>
            <a:r>
              <a:rPr lang="en-US">
                <a:cs typeface="Calibri"/>
              </a:rPr>
              <a:t>Health Science Librarian</a:t>
            </a:r>
          </a:p>
          <a:p>
            <a:endParaRPr lang="en-US">
              <a:cs typeface="Calibri"/>
            </a:endParaRPr>
          </a:p>
          <a:p>
            <a:r>
              <a:rPr lang="en-US">
                <a:cs typeface="Calibri"/>
              </a:rPr>
              <a:t>Kendra Spahr</a:t>
            </a:r>
          </a:p>
          <a:p>
            <a:r>
              <a:rPr lang="en-US">
                <a:cs typeface="Calibri"/>
              </a:rPr>
              <a:t>Business and Social Science Librarian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DED79-D345-4A67-BD8C-929E63FBB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cs typeface="Calibri Light" panose="020F0302020204030204"/>
              </a:rPr>
              <a:t>I. Methodological Guidelines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DB773-9155-4026-A008-56891D746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>
                <a:cs typeface="Calibri"/>
              </a:rPr>
              <a:t>Consistent guidelines for methods are needed - -</a:t>
            </a:r>
            <a:endParaRPr lang="en-US"/>
          </a:p>
          <a:p>
            <a:pPr>
              <a:buFont typeface="Calibri" panose="020B0604020202020204" pitchFamily="34" charset="0"/>
              <a:buChar char="-"/>
            </a:pPr>
            <a:r>
              <a:rPr lang="en-US">
                <a:cs typeface="Calibri"/>
              </a:rPr>
              <a:t>for different types of evidence synthesis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en-US">
                <a:cs typeface="Calibri"/>
              </a:rPr>
              <a:t>for different subjects within the evidence synthesis types</a:t>
            </a:r>
          </a:p>
          <a:p>
            <a:pPr marL="0" indent="0">
              <a:buNone/>
            </a:pPr>
            <a:r>
              <a:rPr lang="en-US">
                <a:cs typeface="Calibri" panose="020F0502020204030204"/>
                <a:hlinkClick r:id="rId2"/>
              </a:rPr>
              <a:t>Cochrane Guides and Handbooks</a:t>
            </a:r>
            <a:r>
              <a:rPr lang="en-US">
                <a:cs typeface="Calibri"/>
              </a:rPr>
              <a:t> - systematic reviews among others</a:t>
            </a:r>
          </a:p>
          <a:p>
            <a:pPr marL="0" indent="0">
              <a:buNone/>
            </a:pPr>
            <a:r>
              <a:rPr lang="en-US">
                <a:cs typeface="Calibri"/>
                <a:hlinkClick r:id="rId3"/>
              </a:rPr>
              <a:t>Campbell Collaboration</a:t>
            </a:r>
            <a:r>
              <a:rPr lang="en-US">
                <a:cs typeface="Calibri"/>
              </a:rPr>
              <a:t> – social science disciplines</a:t>
            </a:r>
          </a:p>
          <a:p>
            <a:pPr marL="0" indent="0">
              <a:buNone/>
            </a:pPr>
            <a:r>
              <a:rPr lang="en-US">
                <a:cs typeface="Calibri"/>
                <a:hlinkClick r:id="rId4"/>
              </a:rPr>
              <a:t>What Works Clearinghouse</a:t>
            </a:r>
            <a:r>
              <a:rPr lang="en-US">
                <a:cs typeface="Calibri"/>
              </a:rPr>
              <a:t> – education research for student outcomes</a:t>
            </a:r>
          </a:p>
          <a:p>
            <a:pPr marL="0" indent="0">
              <a:buNone/>
            </a:pPr>
            <a:r>
              <a:rPr lang="en-US">
                <a:cs typeface="Calibri"/>
                <a:hlinkClick r:id="rId5"/>
              </a:rPr>
              <a:t>Collaboration for Environmental Evidence</a:t>
            </a:r>
            <a:r>
              <a:rPr lang="en-US">
                <a:cs typeface="Calibri"/>
              </a:rPr>
              <a:t> – human activity, global environment, conservation of biodiversity</a:t>
            </a:r>
          </a:p>
          <a:p>
            <a:pPr marL="0" indent="0">
              <a:buNone/>
            </a:pPr>
            <a:r>
              <a:rPr lang="en-US">
                <a:cs typeface="Calibri"/>
                <a:hlinkClick r:id="rId6"/>
              </a:rPr>
              <a:t>JBI Evidence Synthesis</a:t>
            </a:r>
            <a:r>
              <a:rPr lang="en-US">
                <a:cs typeface="Calibri"/>
              </a:rPr>
              <a:t> – a journal publishing ES articles</a:t>
            </a: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4028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4030A-B75D-4804-97E8-2AAD410BC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cs typeface="Calibri Light"/>
              </a:rPr>
              <a:t>II.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0F1BE-FFE6-4876-A599-E796E0333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sz="3200">
                <a:ea typeface="+mn-lt"/>
                <a:cs typeface="+mn-lt"/>
              </a:rPr>
              <a:t>A pre-defined plan that describes the procedures and methods that will be used in an evidence synthesis project</a:t>
            </a:r>
          </a:p>
          <a:p>
            <a:r>
              <a:rPr lang="en-US" sz="3200">
                <a:ea typeface="+mn-lt"/>
                <a:cs typeface="+mn-lt"/>
              </a:rPr>
              <a:t>Ensures that researchers are using explicit, transparent, systematic methods</a:t>
            </a:r>
            <a:endParaRPr lang="en-US" sz="3200">
              <a:cs typeface="Calibri" panose="020F0502020204030204"/>
            </a:endParaRPr>
          </a:p>
          <a:p>
            <a:pPr marL="0" indent="0">
              <a:buNone/>
            </a:pPr>
            <a:endParaRPr lang="en-US" sz="3200">
              <a:cs typeface="Calibri" panose="020F0502020204030204"/>
            </a:endParaRPr>
          </a:p>
          <a:p>
            <a:pPr marL="0" indent="0">
              <a:buNone/>
            </a:pPr>
            <a:r>
              <a:rPr lang="en-US" sz="3200">
                <a:cs typeface="Calibri" panose="020F0502020204030204"/>
              </a:rPr>
              <a:t>Example protocols:</a:t>
            </a:r>
          </a:p>
          <a:p>
            <a:r>
              <a:rPr lang="en-US">
                <a:hlinkClick r:id="rId2"/>
              </a:rPr>
              <a:t>Does executive compensation predict publicly traded </a:t>
            </a:r>
            <a:r>
              <a:rPr lang="en-US" err="1">
                <a:hlinkClick r:id="rId2"/>
              </a:rPr>
              <a:t>firms’financial</a:t>
            </a:r>
            <a:r>
              <a:rPr lang="en-US">
                <a:hlinkClick r:id="rId2"/>
              </a:rPr>
              <a:t> performance or inaccurate financial reporting?</a:t>
            </a:r>
            <a:endParaRPr lang="en-US" sz="3200">
              <a:cs typeface="Calibri" panose="020F0502020204030204"/>
            </a:endParaRPr>
          </a:p>
          <a:p>
            <a:pPr>
              <a:buFont typeface="Arial"/>
              <a:buChar char="•"/>
            </a:pPr>
            <a:r>
              <a:rPr lang="en-US">
                <a:ea typeface="+mn-lt"/>
                <a:cs typeface="+mn-lt"/>
                <a:hlinkClick r:id="rId3"/>
              </a:rPr>
              <a:t>The State of the Literature on Individual and Household Resilience: A Scoping Review</a:t>
            </a:r>
            <a:r>
              <a:rPr lang="en-US">
                <a:ea typeface="+mn-lt"/>
                <a:cs typeface="+mn-lt"/>
              </a:rPr>
              <a:t> </a:t>
            </a:r>
            <a:endParaRPr lang="en-US"/>
          </a:p>
          <a:p>
            <a:pPr marL="0" indent="0">
              <a:buNone/>
            </a:pPr>
            <a:endParaRPr lang="en-US">
              <a:cs typeface="Calibri" panose="020F0502020204030204"/>
            </a:endParaRPr>
          </a:p>
          <a:p>
            <a:endParaRPr lang="en-US" sz="320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58884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67D26-CC08-17F4-942D-908942AD4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cs typeface="Calibri Light"/>
              </a:rPr>
              <a:t>III. Reporting Standards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4D0C2-B9B9-68CD-411C-607DE09A4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6747"/>
            <a:ext cx="10515600" cy="4760216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>
                <a:ea typeface="+mn-lt"/>
                <a:cs typeface="+mn-lt"/>
              </a:rPr>
              <a:t>Aid in the transparent and accurate reporting of manuscripts for publication, steps to be performed when conducting the review.</a:t>
            </a:r>
            <a:endParaRPr lang="en-US">
              <a:cs typeface="Calibri"/>
            </a:endParaRPr>
          </a:p>
          <a:p>
            <a:r>
              <a:rPr lang="en-US">
                <a:ea typeface="+mn-lt"/>
                <a:cs typeface="+mn-lt"/>
              </a:rPr>
              <a:t>Reporting guidelines help with:</a:t>
            </a:r>
          </a:p>
          <a:p>
            <a:pPr lvl="1"/>
            <a:r>
              <a:rPr lang="en-US">
                <a:ea typeface="+mn-lt"/>
                <a:cs typeface="+mn-lt"/>
              </a:rPr>
              <a:t>uniformity of evidence synthesis </a:t>
            </a:r>
          </a:p>
          <a:p>
            <a:pPr lvl="1"/>
            <a:r>
              <a:rPr lang="en-US">
                <a:ea typeface="+mn-lt"/>
                <a:cs typeface="+mn-lt"/>
              </a:rPr>
              <a:t>the article will be understood by readers</a:t>
            </a:r>
          </a:p>
          <a:p>
            <a:pPr lvl="1"/>
            <a:r>
              <a:rPr lang="en-US">
                <a:ea typeface="+mn-lt"/>
                <a:cs typeface="+mn-lt"/>
              </a:rPr>
              <a:t>reproducible</a:t>
            </a:r>
          </a:p>
          <a:p>
            <a:pPr lvl="1"/>
            <a:r>
              <a:rPr lang="en-US">
                <a:ea typeface="+mn-lt"/>
                <a:cs typeface="+mn-lt"/>
              </a:rPr>
              <a:t>allow this research to be used in a systematic review. </a:t>
            </a:r>
            <a:br>
              <a:rPr lang="en-US"/>
            </a:br>
            <a:endParaRPr lang="en-US">
              <a:cs typeface="Calibri" panose="020F0502020204030204"/>
            </a:endParaRPr>
          </a:p>
          <a:p>
            <a:r>
              <a:rPr lang="en-US">
                <a:ea typeface="+mn-lt"/>
                <a:cs typeface="+mn-lt"/>
                <a:hlinkClick r:id="rId2"/>
              </a:rPr>
              <a:t>MECIR: Methodological Interventions for the Conduct of Intervention Reviews</a:t>
            </a:r>
            <a:r>
              <a:rPr lang="en-US">
                <a:ea typeface="+mn-lt"/>
                <a:cs typeface="+mn-lt"/>
              </a:rPr>
              <a:t> is one resource from the Cochrane Community.</a:t>
            </a:r>
            <a:endParaRPr lang="en-US"/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  <a:hlinkClick r:id="rId3"/>
              </a:rPr>
              <a:t>PRISMA: Preferred Reporting Items for Systematic Reviews and Meta-Analyses</a:t>
            </a:r>
            <a:r>
              <a:rPr lang="en-US">
                <a:ea typeface="+mn-lt"/>
                <a:cs typeface="+mn-lt"/>
              </a:rPr>
              <a:t> </a:t>
            </a:r>
          </a:p>
          <a:p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</a:rPr>
              <a:t>Journals, editorial boards and publishers to publish in</a:t>
            </a:r>
          </a:p>
          <a:p>
            <a:endParaRPr lang="en-US">
              <a:ea typeface="+mn-lt"/>
              <a:cs typeface="+mn-lt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6969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C0371-61F3-48BD-6EEC-73E4047C2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cs typeface="Calibri Light"/>
              </a:rPr>
              <a:t>Literature Searching and Methodological Guidelines, Protocols, and Reporting Standards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B1234-BBBD-0E24-C12C-FA0AC1056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>
              <a:ea typeface="+mn-lt"/>
              <a:cs typeface="+mn-lt"/>
              <a:hlinkClick r:id="rId2"/>
            </a:endParaRPr>
          </a:p>
          <a:p>
            <a:r>
              <a:rPr lang="en-US"/>
              <a:t>Often your methodological guidelines will articulate whether your review requires an exhaustive (comprehensive) search.</a:t>
            </a:r>
          </a:p>
          <a:p>
            <a:r>
              <a:rPr lang="en-US"/>
              <a:t>The protocol you develop for your review should articulate what databases and grey literature sources you plan to search.</a:t>
            </a:r>
            <a:endParaRPr lang="en-US">
              <a:ea typeface="+mn-lt"/>
              <a:cs typeface="+mn-lt"/>
              <a:hlinkClick r:id="rId2"/>
            </a:endParaRPr>
          </a:p>
          <a:p>
            <a:r>
              <a:rPr lang="en-US">
                <a:ea typeface="+mn-lt"/>
                <a:cs typeface="+mn-lt"/>
                <a:hlinkClick r:id="rId2"/>
              </a:rPr>
              <a:t>PRISMA-S: an extension to the PRISMA Statement for Reporting Literature Searches in Systematic Reviews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894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60C8B-7B26-4DD5-AFE7-3F33BE33E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cs typeface="Calibri Light"/>
              </a:rPr>
              <a:t>How Librarians Can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8F0B5-9DCE-475A-8602-22E7A5128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cs typeface="Calibri"/>
              </a:rPr>
              <a:t>Consult with you on designing and documenting your search strategy, including:</a:t>
            </a:r>
            <a:endParaRPr lang="en-US"/>
          </a:p>
          <a:p>
            <a:pPr lvl="1"/>
            <a:r>
              <a:rPr lang="en-US">
                <a:cs typeface="Calibri"/>
              </a:rPr>
              <a:t>Selecting databases</a:t>
            </a:r>
          </a:p>
          <a:p>
            <a:pPr lvl="1"/>
            <a:r>
              <a:rPr lang="en-US">
                <a:cs typeface="Calibri"/>
              </a:rPr>
              <a:t>Developing search strings</a:t>
            </a:r>
          </a:p>
          <a:p>
            <a:pPr lvl="1"/>
            <a:r>
              <a:rPr lang="en-US">
                <a:cs typeface="Calibri"/>
              </a:rPr>
              <a:t>Searching for gray literature </a:t>
            </a:r>
          </a:p>
          <a:p>
            <a:pPr lvl="1"/>
            <a:r>
              <a:rPr lang="en-US">
                <a:cs typeface="Calibri"/>
              </a:rPr>
              <a:t>Citation searching</a:t>
            </a:r>
          </a:p>
          <a:p>
            <a:pPr marL="0" indent="0">
              <a:buNone/>
            </a:pPr>
            <a:r>
              <a:rPr lang="en-US">
                <a:cs typeface="Calibri"/>
                <a:hlinkClick r:id="rId2"/>
              </a:rPr>
              <a:t>Find your librarian</a:t>
            </a:r>
          </a:p>
          <a:p>
            <a:pPr marL="0" indent="0">
              <a:buNone/>
            </a:pP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9084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12244-6DBF-462E-ABDE-6B3DE7F19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cs typeface="Calibri Light"/>
              </a:rPr>
              <a:t>Additional Resources on Review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A5B92-213B-49B1-A54A-A91B639F4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  <a:hlinkClick r:id="rId2"/>
              </a:rPr>
              <a:t>What type of review is right for you? (Cornell Library website)</a:t>
            </a:r>
            <a:r>
              <a:rPr lang="en-US">
                <a:ea typeface="+mn-lt"/>
                <a:cs typeface="+mn-lt"/>
              </a:rPr>
              <a:t> </a:t>
            </a:r>
            <a:endParaRPr lang="en-US"/>
          </a:p>
          <a:p>
            <a:r>
              <a:rPr lang="en-US">
                <a:ea typeface="+mn-lt"/>
                <a:cs typeface="+mn-lt"/>
                <a:hlinkClick r:id="" action="ppaction://noaction"/>
              </a:rPr>
              <a:t>Why a scoping review?</a:t>
            </a:r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  <a:hlinkClick r:id="" action="ppaction://noaction"/>
              </a:rPr>
              <a:t>Systematic review or scoping review? Guidance for authors when choosing between a systematic or scoping review approach</a:t>
            </a:r>
            <a:endParaRPr lang="en-US">
              <a:ea typeface="+mn-lt"/>
              <a:cs typeface="+mn-lt"/>
            </a:endParaRPr>
          </a:p>
          <a:p>
            <a:r>
              <a:rPr lang="en-US">
                <a:ea typeface="+mn-lt"/>
                <a:cs typeface="+mn-lt"/>
                <a:hlinkClick r:id="" action="ppaction://noaction"/>
              </a:rPr>
              <a:t>Meeting the review family: exploring review types and associated information retrieval requirements</a:t>
            </a:r>
            <a:br>
              <a:rPr lang="en-US">
                <a:ea typeface="+mn-lt"/>
                <a:cs typeface="+mn-lt"/>
              </a:rPr>
            </a:br>
            <a:endParaRPr lang="en-US">
              <a:cs typeface="Calibri"/>
            </a:endParaRPr>
          </a:p>
          <a:p>
            <a:pPr marL="0" indent="0">
              <a:buNone/>
            </a:pP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3272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4E739-8B0F-4E63-98E2-F25F422C4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ea typeface="+mj-lt"/>
                <a:cs typeface="+mj-lt"/>
              </a:rPr>
              <a:t>Sources of Guidance </a:t>
            </a:r>
            <a:endParaRPr lang="en-US"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39A1B-5CB5-4BF3-9C03-95D6982AF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8091"/>
            <a:ext cx="10515600" cy="4768872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Healthcare and social sciences:</a:t>
            </a:r>
          </a:p>
          <a:p>
            <a:pPr marL="457200" indent="-457200"/>
            <a:r>
              <a:rPr lang="en-US">
                <a:ea typeface="+mn-lt"/>
                <a:cs typeface="+mn-lt"/>
                <a:hlinkClick r:id="rId2"/>
              </a:rPr>
              <a:t>Cochrane Handbooks</a:t>
            </a:r>
            <a:r>
              <a:rPr lang="en-US">
                <a:ea typeface="+mn-lt"/>
                <a:cs typeface="+mn-lt"/>
              </a:rPr>
              <a:t>: Cochrane produces systematic reviews and provides their online handbook for free.  Has additional handbooks and guides.</a:t>
            </a:r>
            <a:endParaRPr lang="en-US">
              <a:cs typeface="Calibri" panose="020F0502020204030204"/>
            </a:endParaRPr>
          </a:p>
          <a:p>
            <a:pPr marL="457200" indent="-457200"/>
            <a:r>
              <a:rPr lang="en-US">
                <a:ea typeface="+mn-lt"/>
                <a:cs typeface="+mn-lt"/>
                <a:hlinkClick r:id="rId3"/>
              </a:rPr>
              <a:t>JBI Evidence Synthesis</a:t>
            </a:r>
            <a:r>
              <a:rPr lang="en-US">
                <a:ea typeface="+mn-lt"/>
                <a:cs typeface="+mn-lt"/>
              </a:rPr>
              <a:t>: A journal that publishes only evidence synthesis articles, primarily in social sciences, social welfare, policy.</a:t>
            </a:r>
          </a:p>
          <a:p>
            <a:pPr marL="457200" indent="-457200"/>
            <a:r>
              <a:rPr lang="en-US">
                <a:ea typeface="+mn-lt"/>
                <a:cs typeface="+mn-lt"/>
                <a:hlinkClick r:id="rId4"/>
              </a:rPr>
              <a:t>Campbell Collaboration</a:t>
            </a:r>
            <a:r>
              <a:rPr lang="en-US">
                <a:ea typeface="+mn-lt"/>
                <a:cs typeface="+mn-lt"/>
              </a:rPr>
              <a:t> is focused on a broader social science view.  Systematic reviews and evidence and gap maps available.</a:t>
            </a:r>
          </a:p>
          <a:p>
            <a:pPr marL="457200" indent="-457200"/>
            <a:r>
              <a:rPr lang="en-US">
                <a:ea typeface="+mn-lt"/>
                <a:cs typeface="+mn-lt"/>
                <a:hlinkClick r:id="rId5"/>
              </a:rPr>
              <a:t>EPPI-Centre</a:t>
            </a:r>
            <a:r>
              <a:rPr lang="en-US">
                <a:ea typeface="+mn-lt"/>
                <a:cs typeface="+mn-lt"/>
              </a:rPr>
              <a:t> also covers social policy, education, social welfare, international development in addition to health in terms of health promotion and public health. </a:t>
            </a:r>
            <a:endParaRPr lang="en-US">
              <a:cs typeface="Calibri"/>
            </a:endParaRPr>
          </a:p>
          <a:p>
            <a:pPr marL="0" indent="0">
              <a:buNone/>
            </a:pPr>
            <a:r>
              <a:rPr lang="en-US">
                <a:cs typeface="Calibri"/>
              </a:rPr>
              <a:t>Environment:</a:t>
            </a:r>
          </a:p>
          <a:p>
            <a:pPr marL="457200" indent="-457200"/>
            <a:r>
              <a:rPr lang="en-US">
                <a:cs typeface="Calibri"/>
                <a:hlinkClick r:id="rId6"/>
              </a:rPr>
              <a:t>Collaboration for Environmental Evidence</a:t>
            </a:r>
            <a:r>
              <a:rPr lang="en-US">
                <a:cs typeface="Calibri"/>
              </a:rPr>
              <a:t> focuses on the sustainable global environment</a:t>
            </a:r>
            <a:r>
              <a:rPr lang="en-US">
                <a:ea typeface="+mn-lt"/>
                <a:cs typeface="+mn-lt"/>
              </a:rPr>
              <a:t> and the conservation of biodiversity. </a:t>
            </a:r>
          </a:p>
          <a:p>
            <a:pPr marL="0" indent="0">
              <a:buNone/>
            </a:pPr>
            <a:r>
              <a:rPr lang="en-US">
                <a:cs typeface="Calibri"/>
              </a:rPr>
              <a:t>Education Research</a:t>
            </a:r>
          </a:p>
          <a:p>
            <a:pPr marL="457200" indent="-457200"/>
            <a:r>
              <a:rPr lang="en-US">
                <a:cs typeface="Calibri"/>
                <a:hlinkClick r:id="rId7"/>
              </a:rPr>
              <a:t>What</a:t>
            </a:r>
            <a:r>
              <a:rPr lang="en-US">
                <a:ea typeface="+mn-lt"/>
                <a:cs typeface="+mn-lt"/>
                <a:hlinkClick r:id="rId7"/>
              </a:rPr>
              <a:t> Works Clearinghouse Systematic Review Guidelines</a:t>
            </a:r>
            <a:r>
              <a:rPr lang="en-US">
                <a:ea typeface="+mn-lt"/>
                <a:cs typeface="+mn-lt"/>
              </a:rPr>
              <a:t> 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7694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32873"/>
          </a:xfrm>
        </p:spPr>
        <p:txBody>
          <a:bodyPr/>
          <a:lstStyle/>
          <a:p>
            <a:r>
              <a:rPr lang="en-US">
                <a:cs typeface="Calibri Light"/>
              </a:rPr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0871" y="3510140"/>
            <a:ext cx="9144000" cy="312780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>
                <a:cs typeface="Calibri"/>
              </a:rPr>
              <a:t>Cindy Logan (clogan@k-state.edu)</a:t>
            </a:r>
          </a:p>
          <a:p>
            <a:r>
              <a:rPr lang="en-US" sz="3200">
                <a:cs typeface="Calibri"/>
              </a:rPr>
              <a:t>health sciences</a:t>
            </a:r>
          </a:p>
          <a:p>
            <a:endParaRPr lang="en-US" sz="4000">
              <a:ea typeface="+mn-lt"/>
              <a:cs typeface="+mn-lt"/>
            </a:endParaRPr>
          </a:p>
          <a:p>
            <a:r>
              <a:rPr lang="en-US" sz="4000">
                <a:cs typeface="Calibri"/>
              </a:rPr>
              <a:t>Kendra Spahr (kspahr@k-state.edu)</a:t>
            </a:r>
          </a:p>
          <a:p>
            <a:r>
              <a:rPr lang="en-US" sz="3000">
                <a:cs typeface="Calibri"/>
              </a:rPr>
              <a:t>business and social sciences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877B02C-8EFE-4C68-BF64-8CD275305866}"/>
              </a:ext>
            </a:extLst>
          </p:cNvPr>
          <p:cNvSpPr txBox="1"/>
          <p:nvPr/>
        </p:nvSpPr>
        <p:spPr>
          <a:xfrm rot="20040000">
            <a:off x="9424185" y="384737"/>
            <a:ext cx="2743199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>
                <a:solidFill>
                  <a:schemeClr val="accent4">
                    <a:lumMod val="75000"/>
                  </a:schemeClr>
                </a:solidFill>
                <a:latin typeface="Berlin Sans FB"/>
                <a:cs typeface="Calibri"/>
              </a:rPr>
              <a:t>Narrative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908F10-1038-41DA-AC77-39AFB74CDC27}"/>
              </a:ext>
            </a:extLst>
          </p:cNvPr>
          <p:cNvSpPr txBox="1"/>
          <p:nvPr/>
        </p:nvSpPr>
        <p:spPr>
          <a:xfrm rot="1680000">
            <a:off x="191917" y="5563681"/>
            <a:ext cx="2743199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>
                <a:solidFill>
                  <a:schemeClr val="accent2">
                    <a:lumMod val="75000"/>
                  </a:schemeClr>
                </a:solidFill>
                <a:latin typeface="Berlin Sans FB"/>
                <a:cs typeface="Calibri"/>
              </a:rPr>
              <a:t>Mapping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C594B8-5D8F-47D8-B2F2-E0DDEABFA9FD}"/>
              </a:ext>
            </a:extLst>
          </p:cNvPr>
          <p:cNvSpPr txBox="1"/>
          <p:nvPr/>
        </p:nvSpPr>
        <p:spPr>
          <a:xfrm rot="1380000">
            <a:off x="467432" y="694166"/>
            <a:ext cx="2743199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>
                <a:solidFill>
                  <a:schemeClr val="accent5">
                    <a:lumMod val="75000"/>
                  </a:schemeClr>
                </a:solidFill>
                <a:latin typeface="Berlin Sans FB"/>
                <a:cs typeface="Calibri"/>
              </a:rPr>
              <a:t>Scoping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9E016E-9F6F-4E24-BAA1-A2B9CD0FABC9}"/>
              </a:ext>
            </a:extLst>
          </p:cNvPr>
          <p:cNvSpPr txBox="1"/>
          <p:nvPr/>
        </p:nvSpPr>
        <p:spPr>
          <a:xfrm rot="1440000">
            <a:off x="9194177" y="1919403"/>
            <a:ext cx="2743199" cy="14465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>
                <a:solidFill>
                  <a:schemeClr val="accent6">
                    <a:lumMod val="75000"/>
                  </a:schemeClr>
                </a:solidFill>
                <a:latin typeface="Berlin Sans FB"/>
                <a:cs typeface="Calibri"/>
              </a:rPr>
              <a:t>Systematic Review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46A425-D74E-4175-8B47-A9E987AC9EBC}"/>
              </a:ext>
            </a:extLst>
          </p:cNvPr>
          <p:cNvSpPr txBox="1"/>
          <p:nvPr/>
        </p:nvSpPr>
        <p:spPr>
          <a:xfrm rot="-900000">
            <a:off x="226778" y="3900916"/>
            <a:ext cx="2743199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>
                <a:solidFill>
                  <a:schemeClr val="accent3">
                    <a:lumMod val="75000"/>
                  </a:schemeClr>
                </a:solidFill>
                <a:latin typeface="Berlin Sans FB"/>
                <a:cs typeface="Calibri"/>
              </a:rPr>
              <a:t>Realist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16760C-BD16-48AF-87E9-D0EDC0BD26C4}"/>
              </a:ext>
            </a:extLst>
          </p:cNvPr>
          <p:cNvSpPr txBox="1"/>
          <p:nvPr/>
        </p:nvSpPr>
        <p:spPr>
          <a:xfrm rot="360000">
            <a:off x="18565" y="1805967"/>
            <a:ext cx="2743199" cy="14465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>
                <a:solidFill>
                  <a:schemeClr val="accent2">
                    <a:lumMod val="75000"/>
                  </a:schemeClr>
                </a:solidFill>
                <a:latin typeface="Berlin Sans FB"/>
                <a:cs typeface="Calibri"/>
              </a:rPr>
              <a:t>Meta-analysis</a:t>
            </a:r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8E0735-AA7A-41A4-8858-E971DE301BB7}"/>
              </a:ext>
            </a:extLst>
          </p:cNvPr>
          <p:cNvSpPr txBox="1"/>
          <p:nvPr/>
        </p:nvSpPr>
        <p:spPr>
          <a:xfrm rot="20880000">
            <a:off x="9193241" y="4126017"/>
            <a:ext cx="2743199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4400">
                <a:solidFill>
                  <a:srgbClr val="00B0F0"/>
                </a:solidFill>
                <a:latin typeface="Berlin Sans FB"/>
                <a:cs typeface="Calibri"/>
              </a:rPr>
              <a:t>Literature</a:t>
            </a:r>
          </a:p>
        </p:txBody>
      </p:sp>
    </p:spTree>
    <p:extLst>
      <p:ext uri="{BB962C8B-B14F-4D97-AF65-F5344CB8AC3E}">
        <p14:creationId xmlns:p14="http://schemas.microsoft.com/office/powerpoint/2010/main" val="2784394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02729-2539-48D9-9A96-E400A1307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cs typeface="Calibri Light"/>
              </a:rPr>
              <a:t>What is Evidence Synthesis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EB8A3-6AA1-4890-9EDF-3F5065BC7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en-US" sz="3600">
              <a:highlight>
                <a:srgbClr val="FFFF00"/>
              </a:highlight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3600">
                <a:ea typeface="+mn-lt"/>
                <a:cs typeface="+mn-lt"/>
              </a:rPr>
              <a:t>"Evidence synthesis is a way of combining information from multiple studies that have investigated the same thing, to come to an overall understanding of what they found."</a:t>
            </a:r>
          </a:p>
          <a:p>
            <a:pPr marL="0" indent="0" algn="ctr">
              <a:buNone/>
            </a:pPr>
            <a:endParaRPr lang="en-US"/>
          </a:p>
          <a:p>
            <a:pPr marL="0" indent="0" algn="r">
              <a:buNone/>
            </a:pPr>
            <a:r>
              <a:rPr lang="en-US" sz="3600">
                <a:cs typeface="Calibri" panose="020F0502020204030204"/>
              </a:rPr>
              <a:t>- The Cochrane Collaborative</a:t>
            </a:r>
          </a:p>
        </p:txBody>
      </p:sp>
    </p:spTree>
    <p:extLst>
      <p:ext uri="{BB962C8B-B14F-4D97-AF65-F5344CB8AC3E}">
        <p14:creationId xmlns:p14="http://schemas.microsoft.com/office/powerpoint/2010/main" val="3153443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794E6-97D1-B174-9212-1B355EE8E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What Makes a Literature Review Systematic?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96530-A3EB-B3D9-E353-B789F7A12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>
              <a:cs typeface="Calibri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A systematic approach</a:t>
            </a:r>
          </a:p>
          <a:p>
            <a:r>
              <a:rPr lang="en-US">
                <a:ea typeface="+mn-lt"/>
                <a:cs typeface="+mn-lt"/>
              </a:rPr>
              <a:t>Uses “an accepted step-by-step methodology”</a:t>
            </a:r>
            <a:endParaRPr lang="en-US">
              <a:cs typeface="Calibri"/>
            </a:endParaRPr>
          </a:p>
          <a:p>
            <a:r>
              <a:rPr lang="en-US">
                <a:ea typeface="+mn-lt"/>
                <a:cs typeface="+mn-lt"/>
              </a:rPr>
              <a:t>Often follows pre-established protocol</a:t>
            </a:r>
            <a:endParaRPr lang="en-US"/>
          </a:p>
          <a:p>
            <a:r>
              <a:rPr lang="en-US">
                <a:ea typeface="+mn-lt"/>
                <a:cs typeface="+mn-lt"/>
              </a:rPr>
              <a:t>Uses reporting guidelines 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Booth, A., Sutton, A., Clowes, M., &amp; Martyn-St James, M. (2021). </a:t>
            </a:r>
            <a:r>
              <a:rPr lang="en-US" i="1"/>
              <a:t>Systematic approaches to a successful literature review</a:t>
            </a:r>
            <a:r>
              <a:rPr lang="en-US"/>
              <a:t>. Sage.</a:t>
            </a:r>
            <a:endParaRPr lang="en-US">
              <a:ea typeface="Calibri"/>
              <a:cs typeface="Calibri"/>
            </a:endParaRPr>
          </a:p>
          <a:p>
            <a:pPr marL="0" indent="0">
              <a:buNone/>
            </a:pPr>
            <a:endParaRPr lang="en-US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  <a:p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02626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B5FCF-1D9E-42A5-9E1D-FEDD02E5A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ea typeface="+mj-lt"/>
                <a:cs typeface="+mj-lt"/>
              </a:rPr>
              <a:t>Comparison of the most </a:t>
            </a:r>
            <a:br>
              <a:rPr lang="en-US">
                <a:ea typeface="+mj-lt"/>
                <a:cs typeface="+mj-lt"/>
              </a:rPr>
            </a:br>
            <a:r>
              <a:rPr lang="en-US">
                <a:ea typeface="+mj-lt"/>
                <a:cs typeface="+mj-lt"/>
              </a:rPr>
              <a:t>common evidence synthesis reviews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3368AC-A752-40B2-95B5-DBD6F9AEC3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Narrative (literature) review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323D9C-AEAF-4BD3-B59B-B980B18547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>
                <a:ea typeface="+mn-lt"/>
                <a:cs typeface="+mn-lt"/>
              </a:rPr>
              <a:t>General discussion of topic; could be considered an overview with look to critical points</a:t>
            </a:r>
            <a:endParaRPr lang="en-US">
              <a:cs typeface="Calibri" panose="020F0502020204030204"/>
            </a:endParaRPr>
          </a:p>
          <a:p>
            <a:r>
              <a:rPr lang="en-US">
                <a:ea typeface="+mn-lt"/>
                <a:cs typeface="+mn-lt"/>
              </a:rPr>
              <a:t>"Convenience sampling" or biased selection</a:t>
            </a:r>
            <a:endParaRPr lang="en-US"/>
          </a:p>
          <a:p>
            <a:r>
              <a:rPr lang="en-US">
                <a:ea typeface="+mn-lt"/>
                <a:cs typeface="+mn-lt"/>
              </a:rPr>
              <a:t>Thorough search of databases not required</a:t>
            </a:r>
            <a:endParaRPr lang="en-US"/>
          </a:p>
          <a:p>
            <a:r>
              <a:rPr lang="en-US">
                <a:ea typeface="+mn-lt"/>
                <a:cs typeface="+mn-lt"/>
              </a:rPr>
              <a:t>Differences in study design or study quality not addressed</a:t>
            </a:r>
            <a:endParaRPr lang="en-US"/>
          </a:p>
          <a:p>
            <a:r>
              <a:rPr lang="en-US">
                <a:ea typeface="+mn-lt"/>
                <a:cs typeface="+mn-lt"/>
              </a:rPr>
              <a:t>Review author bias probable</a:t>
            </a:r>
            <a:endParaRPr lang="en-US"/>
          </a:p>
          <a:p>
            <a:endParaRPr lang="en-US">
              <a:cs typeface="Calibri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1F2E59-6C02-4EC2-9C5E-C5C3C7AE8E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Systematic review</a:t>
            </a:r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4A3880-3B4D-4AB4-A3DA-E1B26071466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>
                <a:ea typeface="+mn-lt"/>
                <a:cs typeface="+mn-lt"/>
              </a:rPr>
              <a:t>Must start with a very specific question to be answered</a:t>
            </a:r>
            <a:endParaRPr lang="en-US">
              <a:cs typeface="Calibri" panose="020F0502020204030204"/>
            </a:endParaRPr>
          </a:p>
          <a:p>
            <a:r>
              <a:rPr lang="en-US">
                <a:ea typeface="+mn-lt"/>
                <a:cs typeface="+mn-lt"/>
              </a:rPr>
              <a:t>Specific inclusion/exclusion criteria are established before searching begins</a:t>
            </a:r>
            <a:endParaRPr lang="en-US"/>
          </a:p>
          <a:p>
            <a:r>
              <a:rPr lang="en-US">
                <a:ea typeface="+mn-lt"/>
                <a:cs typeface="+mn-lt"/>
              </a:rPr>
              <a:t>Systematic, rigorous, documented search is required; search for "gray" literature</a:t>
            </a:r>
            <a:endParaRPr lang="en-US"/>
          </a:p>
          <a:p>
            <a:r>
              <a:rPr lang="en-US">
                <a:ea typeface="+mn-lt"/>
                <a:cs typeface="+mn-lt"/>
              </a:rPr>
              <a:t>Identify level of evidence and risk of bias that may exist</a:t>
            </a:r>
            <a:endParaRPr lang="en-US"/>
          </a:p>
          <a:p>
            <a:r>
              <a:rPr lang="en-US">
                <a:ea typeface="+mn-lt"/>
                <a:cs typeface="+mn-lt"/>
              </a:rPr>
              <a:t>Potential for review author bias minimized, likely removed</a:t>
            </a:r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402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F48E0-F12E-4FBF-81A9-77F337939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638F572-02A6-4390-ACC6-30775D4DF1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865922"/>
              </p:ext>
            </p:extLst>
          </p:nvPr>
        </p:nvGraphicFramePr>
        <p:xfrm>
          <a:off x="271397" y="167013"/>
          <a:ext cx="11693064" cy="6364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7688">
                  <a:extLst>
                    <a:ext uri="{9D8B030D-6E8A-4147-A177-3AD203B41FA5}">
                      <a16:colId xmlns:a16="http://schemas.microsoft.com/office/drawing/2014/main" val="592041247"/>
                    </a:ext>
                  </a:extLst>
                </a:gridCol>
                <a:gridCol w="3897688">
                  <a:extLst>
                    <a:ext uri="{9D8B030D-6E8A-4147-A177-3AD203B41FA5}">
                      <a16:colId xmlns:a16="http://schemas.microsoft.com/office/drawing/2014/main" val="2489560016"/>
                    </a:ext>
                  </a:extLst>
                </a:gridCol>
                <a:gridCol w="3897688">
                  <a:extLst>
                    <a:ext uri="{9D8B030D-6E8A-4147-A177-3AD203B41FA5}">
                      <a16:colId xmlns:a16="http://schemas.microsoft.com/office/drawing/2014/main" val="1724631557"/>
                    </a:ext>
                  </a:extLst>
                </a:gridCol>
              </a:tblGrid>
              <a:tr h="818719">
                <a:tc>
                  <a:txBody>
                    <a:bodyPr/>
                    <a:lstStyle/>
                    <a:p>
                      <a:pPr algn="ctr"/>
                      <a:r>
                        <a:rPr lang="en-US" sz="3400" dirty="0"/>
                        <a:t>Systematic Review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Meta-Analysis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Scoping Reviews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042993"/>
                  </a:ext>
                </a:extLst>
              </a:tr>
              <a:tr h="213175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Definition: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transparent research method </a:t>
                      </a:r>
                      <a:endParaRPr lang="en-US" dirty="0"/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follows specific standards 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studies meet a specific criteria which minimizes bias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Definition: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systematic reviews with statistics </a:t>
                      </a:r>
                      <a:endParaRPr lang="en-US" dirty="0"/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studies are further evaluated as a set to create a solid recommendation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Definition: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exploratory research question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to map key concepts, types of evidence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Char char="•"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find gaps in research in a specific area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6910245"/>
                  </a:ext>
                </a:extLst>
              </a:tr>
              <a:tr h="2116309">
                <a:tc>
                  <a:txBody>
                    <a:bodyPr/>
                    <a:lstStyle/>
                    <a:p>
                      <a:r>
                        <a:rPr lang="en-US" dirty="0"/>
                        <a:t>Established organizations: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dirty="0">
                          <a:hlinkClick r:id="rId2"/>
                        </a:rPr>
                        <a:t>Cochrane Library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dirty="0">
                          <a:hlinkClick r:id="rId3"/>
                        </a:rPr>
                        <a:t>Campbell Collaboration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Established organizations: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dirty="0"/>
                        <a:t>American Psychological Association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dirty="0">
                          <a:hlinkClick r:id="rId4"/>
                        </a:rPr>
                        <a:t>MARS: Meta-Analysis Reporting Standards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Established organizations:</a:t>
                      </a:r>
                    </a:p>
                    <a:p>
                      <a:pPr marL="285750" lvl="0" indent="-285750">
                        <a:buFont typeface="Arial"/>
                        <a:buChar char="•"/>
                      </a:pPr>
                      <a:r>
                        <a:rPr lang="en-US" dirty="0">
                          <a:hlinkClick r:id="rId5"/>
                        </a:rPr>
                        <a:t>JBI Scoping Review Methodology guidelines</a:t>
                      </a:r>
                    </a:p>
                    <a:p>
                      <a:pPr marL="0" lvl="0" indent="0">
                        <a:buNone/>
                      </a:pPr>
                      <a:endParaRPr lang="en-US" sz="1800" b="0" i="0" u="none" strike="noStrike" noProof="0"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769687"/>
                  </a:ext>
                </a:extLst>
              </a:tr>
              <a:tr h="1297596">
                <a:tc>
                  <a:txBody>
                    <a:bodyPr/>
                    <a:lstStyle/>
                    <a:p>
                      <a:r>
                        <a:rPr lang="en-US" dirty="0"/>
                        <a:t>Formally appraise the quality of the evidence and the risk of bias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not formally evaluate the quality of evidence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75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958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2DD11-8E90-CA99-46A8-7B0B1413C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cs typeface="Calibri Light"/>
              </a:rPr>
              <a:t>Rapid Reviews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9BAAA-E108-F894-9806-A7E73E39D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Systematic reviews with limited scope</a:t>
            </a:r>
          </a:p>
          <a:p>
            <a:r>
              <a:rPr lang="en-US">
                <a:ea typeface="+mn-lt"/>
                <a:cs typeface="+mn-lt"/>
              </a:rPr>
              <a:t>Method developed for time-sensitive reviews</a:t>
            </a:r>
            <a:endParaRPr lang="en-US">
              <a:cs typeface="Calibri" panose="020F0502020204030204"/>
            </a:endParaRPr>
          </a:p>
          <a:p>
            <a:r>
              <a:rPr lang="en-US">
                <a:ea typeface="+mn-lt"/>
                <a:cs typeface="+mn-lt"/>
              </a:rPr>
              <a:t>Conducted within a restricted time frame (2 to 3 months)</a:t>
            </a:r>
          </a:p>
          <a:p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  <a:hlinkClick r:id="rId2"/>
              </a:rPr>
              <a:t>Cochrane Rapid Review Methods</a:t>
            </a:r>
            <a:r>
              <a:rPr lang="en-US">
                <a:ea typeface="+mn-lt"/>
                <a:cs typeface="+mn-lt"/>
              </a:rPr>
              <a:t> </a:t>
            </a:r>
            <a:br>
              <a:rPr lang="en-US">
                <a:ea typeface="+mn-lt"/>
                <a:cs typeface="+mn-lt"/>
              </a:rPr>
            </a:br>
            <a:endParaRPr lang="en-US">
              <a:cs typeface="Calibri" panose="020F0502020204030204"/>
            </a:endParaRPr>
          </a:p>
          <a:p>
            <a:pPr marL="0" indent="0">
              <a:buNone/>
            </a:pPr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40493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6F7E5-F0E0-45B2-BA73-4EBB28F7A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cs typeface="Calibri Light"/>
              </a:rPr>
              <a:t>Evidence and Gap Maps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F237C-701D-4000-92B7-32C632588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Systematic and visual presentations of the available evidence to answer specific questions </a:t>
            </a:r>
            <a:endParaRPr lang="en-US">
              <a:cs typeface="Calibri" panose="020F0502020204030204"/>
            </a:endParaRPr>
          </a:p>
          <a:p>
            <a:r>
              <a:rPr lang="en-US">
                <a:ea typeface="+mn-lt"/>
                <a:cs typeface="+mn-lt"/>
              </a:rPr>
              <a:t>Map out existing rigorous evidence, identifying gaps 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>
                <a:ea typeface="+mn-lt"/>
                <a:cs typeface="+mn-lt"/>
                <a:hlinkClick r:id="rId2"/>
              </a:rPr>
              <a:t>Guidance for producing a Campbell evidence and gap map</a:t>
            </a:r>
            <a:br>
              <a:rPr lang="en-US">
                <a:ea typeface="+mn-lt"/>
                <a:cs typeface="+mn-lt"/>
              </a:rPr>
            </a:br>
            <a:endParaRPr lang="en-US">
              <a:cs typeface="Calibri"/>
            </a:endParaRPr>
          </a:p>
          <a:p>
            <a:pPr marL="0" indent="0">
              <a:buNone/>
            </a:pP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6129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B9D7C-08BC-4702-A165-0B8F5569B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cs typeface="Calibri Light"/>
              </a:rPr>
              <a:t>Qualitative Evidence Synthesis (QES)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1A764-692A-46D6-8365-3C1DE5D98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Methods for QES are complex and developing</a:t>
            </a:r>
            <a:endParaRPr lang="en-US">
              <a:cs typeface="Calibri" panose="020F0502020204030204"/>
            </a:endParaRPr>
          </a:p>
          <a:p>
            <a:r>
              <a:rPr lang="en-US">
                <a:ea typeface="+mn-lt"/>
                <a:cs typeface="+mn-lt"/>
              </a:rPr>
              <a:t>Purpose can be different from quantitative evidence synthesis. For example, </a:t>
            </a:r>
          </a:p>
          <a:p>
            <a:pPr lvl="1"/>
            <a:r>
              <a:rPr lang="en-US">
                <a:ea typeface="+mn-lt"/>
                <a:cs typeface="+mn-lt"/>
              </a:rPr>
              <a:t>may compare themes or constructs across qualitative studies </a:t>
            </a:r>
            <a:endParaRPr lang="en-US">
              <a:cs typeface="Calibri"/>
            </a:endParaRPr>
          </a:p>
          <a:p>
            <a:pPr lvl="1"/>
            <a:r>
              <a:rPr lang="en-US">
                <a:ea typeface="+mn-lt"/>
                <a:cs typeface="+mn-lt"/>
              </a:rPr>
              <a:t>may develop understanding a phenomenon of interest, such as experiences or values</a:t>
            </a:r>
          </a:p>
          <a:p>
            <a:pPr marL="457200" lvl="1" indent="0">
              <a:buNone/>
            </a:pP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Cochrane Handbook for Systematic Reviews of Interventions</a:t>
            </a:r>
            <a:br>
              <a:rPr lang="en-US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  <a:hlinkClick r:id="rId2"/>
              </a:rPr>
              <a:t>Chapter</a:t>
            </a:r>
            <a:r>
              <a:rPr lang="en-US">
                <a:hlinkClick r:id="rId2"/>
              </a:rPr>
              <a:t> 21: Qualitative Evidence</a:t>
            </a:r>
            <a:br>
              <a:rPr lang="en-US"/>
            </a:b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3138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66507-B63A-40E6-AE57-4F8727D74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Mixed Methods Synthesis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BC1F39-7EDF-4DC1-9F7F-A083352A8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cs typeface="Calibri"/>
              </a:rPr>
              <a:t>Incorporates both quantitative and qualitative evidence</a:t>
            </a:r>
          </a:p>
          <a:p>
            <a:r>
              <a:rPr lang="en-US">
                <a:ea typeface="+mn-lt"/>
                <a:cs typeface="+mn-lt"/>
              </a:rPr>
              <a:t>Mixed methods reviews can be valuable when policy makers want to get a more holistic understanding of the research available</a:t>
            </a:r>
          </a:p>
          <a:p>
            <a:endParaRPr lang="en-US">
              <a:cs typeface="Calibri"/>
            </a:endParaRPr>
          </a:p>
          <a:p>
            <a:pPr>
              <a:buNone/>
            </a:pPr>
            <a:r>
              <a:rPr lang="en-US">
                <a:ea typeface="+mn-lt"/>
                <a:cs typeface="+mn-lt"/>
                <a:hlinkClick r:id="rId2"/>
              </a:rPr>
              <a:t>A typology of reviews: an analysis of 14 review types and associated methodologies</a:t>
            </a:r>
            <a:r>
              <a:rPr lang="en-US">
                <a:ea typeface="+mn-lt"/>
                <a:cs typeface="+mn-lt"/>
              </a:rPr>
              <a:t> </a:t>
            </a:r>
            <a:br>
              <a:rPr lang="en-US">
                <a:ea typeface="+mn-lt"/>
                <a:cs typeface="+mn-lt"/>
              </a:rPr>
            </a:b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6520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1031</Words>
  <Application>Microsoft Office PowerPoint</Application>
  <PresentationFormat>Widescreen</PresentationFormat>
  <Paragraphs>153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Berlin Sans FB</vt:lpstr>
      <vt:lpstr>Calibri</vt:lpstr>
      <vt:lpstr>Calibri Light</vt:lpstr>
      <vt:lpstr>Office Theme</vt:lpstr>
      <vt:lpstr>Evidence Synthesis: An Introduction</vt:lpstr>
      <vt:lpstr>What is Evidence Synthesis</vt:lpstr>
      <vt:lpstr>What Makes a Literature Review Systematic?</vt:lpstr>
      <vt:lpstr>Comparison of the most  common evidence synthesis reviews</vt:lpstr>
      <vt:lpstr>PowerPoint Presentation</vt:lpstr>
      <vt:lpstr>Rapid Reviews</vt:lpstr>
      <vt:lpstr>Evidence and Gap Maps</vt:lpstr>
      <vt:lpstr>Qualitative Evidence Synthesis (QES)</vt:lpstr>
      <vt:lpstr>Mixed Methods Synthesis</vt:lpstr>
      <vt:lpstr>I. Methodological Guidelines</vt:lpstr>
      <vt:lpstr>II. Protocols</vt:lpstr>
      <vt:lpstr>III. Reporting Standards</vt:lpstr>
      <vt:lpstr>Literature Searching and Methodological Guidelines, Protocols, and Reporting Standards</vt:lpstr>
      <vt:lpstr>How Librarians Can Help</vt:lpstr>
      <vt:lpstr>Additional Resources on Review Types</vt:lpstr>
      <vt:lpstr>Sources of Guidance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Kendra Spahr</dc:creator>
  <cp:lastModifiedBy>Kendra Spahr</cp:lastModifiedBy>
  <cp:revision>21</cp:revision>
  <dcterms:created xsi:type="dcterms:W3CDTF">2021-10-13T17:10:15Z</dcterms:created>
  <dcterms:modified xsi:type="dcterms:W3CDTF">2024-10-28T18:06:36Z</dcterms:modified>
</cp:coreProperties>
</file>