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70" r:id="rId2"/>
  </p:sldMasterIdLst>
  <p:notesMasterIdLst>
    <p:notesMasterId r:id="rId54"/>
  </p:notesMasterIdLst>
  <p:sldIdLst>
    <p:sldId id="367" r:id="rId3"/>
    <p:sldId id="368" r:id="rId4"/>
    <p:sldId id="309" r:id="rId5"/>
    <p:sldId id="311" r:id="rId6"/>
    <p:sldId id="312" r:id="rId7"/>
    <p:sldId id="313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14" r:id="rId16"/>
    <p:sldId id="322" r:id="rId17"/>
    <p:sldId id="264" r:id="rId18"/>
    <p:sldId id="324" r:id="rId19"/>
    <p:sldId id="325" r:id="rId20"/>
    <p:sldId id="330" r:id="rId21"/>
    <p:sldId id="329" r:id="rId22"/>
    <p:sldId id="326" r:id="rId23"/>
    <p:sldId id="327" r:id="rId24"/>
    <p:sldId id="328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2" r:id="rId36"/>
    <p:sldId id="341" r:id="rId37"/>
    <p:sldId id="346" r:id="rId38"/>
    <p:sldId id="343" r:id="rId39"/>
    <p:sldId id="344" r:id="rId40"/>
    <p:sldId id="365" r:id="rId41"/>
    <p:sldId id="353" r:id="rId42"/>
    <p:sldId id="347" r:id="rId43"/>
    <p:sldId id="354" r:id="rId44"/>
    <p:sldId id="355" r:id="rId45"/>
    <p:sldId id="356" r:id="rId46"/>
    <p:sldId id="357" r:id="rId47"/>
    <p:sldId id="348" r:id="rId48"/>
    <p:sldId id="349" r:id="rId49"/>
    <p:sldId id="350" r:id="rId50"/>
    <p:sldId id="351" r:id="rId51"/>
    <p:sldId id="352" r:id="rId52"/>
    <p:sldId id="307" r:id="rId53"/>
  </p:sldIdLst>
  <p:sldSz cx="18288000" cy="10287000"/>
  <p:notesSz cx="6858000" cy="9144000"/>
  <p:embeddedFontLst>
    <p:embeddedFont>
      <p:font typeface="Barlow Medium" panose="00000600000000000000" pitchFamily="2" charset="0"/>
      <p:regular r:id="rId55"/>
      <p:bold r:id="rId56"/>
      <p:italic r:id="rId57"/>
      <p:boldItalic r:id="rId58"/>
    </p:embeddedFont>
    <p:embeddedFont>
      <p:font typeface="Montserrat" panose="00000500000000000000" pitchFamily="2" charset="0"/>
      <p:regular r:id="rId59"/>
      <p:bold r:id="rId60"/>
      <p:italic r:id="rId61"/>
      <p:boldItalic r:id="rId62"/>
    </p:embeddedFont>
  </p:embeddedFontLst>
  <p:custDataLst>
    <p:tags r:id="rId6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1.fntdata"/><Relationship Id="rId63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4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font" Target="fonts/font7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2.fntdata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5.fntdata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3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6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2813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2257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8625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6898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671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8134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9026e71a7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9026e71a7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9026e71a7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9026e71a7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95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9026e71a7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9026e71a7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757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9026e71a7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9026e71a7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2233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519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9026e71a7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9026e71a7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9356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9026e71a7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9026e71a7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0932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9026e71a7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9026e71a7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2808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9026e71a7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9026e71a7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7418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9026e71a7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9026e71a7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7725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9026e71a7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9026e71a7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6609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9026e71a7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9026e71a7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5072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32343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12111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5114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07443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8530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87815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50013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82898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08124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54281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2685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59637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28464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990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39332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19065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25274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67891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85274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25442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14250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93167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06224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2298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3719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65609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34821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8d0995155f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g18d0995155f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2367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1309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8519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9ef583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89ef583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680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leman@k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dirty="0">
                <a:latin typeface="Aptos" panose="020B0004020202020204" pitchFamily="34" charset="0"/>
              </a:rPr>
              <a:t>Google Scholar and Scopus</a:t>
            </a:r>
            <a:endParaRPr sz="6000" dirty="0">
              <a:latin typeface="Aptos" panose="020B0004020202020204" pitchFamily="34" charset="0"/>
            </a:endParaRPr>
          </a:p>
        </p:txBody>
      </p:sp>
      <p:sp>
        <p:nvSpPr>
          <p:cNvPr id="160" name="Google Shape;160;p25"/>
          <p:cNvSpPr txBox="1">
            <a:spLocks noGrp="1"/>
          </p:cNvSpPr>
          <p:nvPr>
            <p:ph type="subTitle" idx="1"/>
          </p:nvPr>
        </p:nvSpPr>
        <p:spPr>
          <a:xfrm>
            <a:off x="2286000" y="6119812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400" dirty="0">
                <a:latin typeface="Aptos" panose="020B0004020202020204" pitchFamily="34" charset="0"/>
              </a:rPr>
              <a:t>Jason Coleman (</a:t>
            </a:r>
            <a:r>
              <a:rPr lang="en-US" sz="4400" u="sng" dirty="0">
                <a:solidFill>
                  <a:schemeClr val="hlink"/>
                </a:solidFill>
                <a:latin typeface="Aptos" panose="020B0004020202020204" pitchFamily="34" charset="0"/>
                <a:hlinkClick r:id="rId3"/>
              </a:rPr>
              <a:t>coleman@ksu.edu</a:t>
            </a:r>
            <a:r>
              <a:rPr lang="en-US" sz="4400" dirty="0">
                <a:latin typeface="Aptos" panose="020B0004020202020204" pitchFamily="34" charset="0"/>
              </a:rPr>
              <a:t>)</a:t>
            </a:r>
            <a:endParaRPr sz="4400" dirty="0">
              <a:latin typeface="Aptos" panose="020B000402020202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400" dirty="0">
                <a:latin typeface="Aptos" panose="020B0004020202020204" pitchFamily="34" charset="0"/>
              </a:rPr>
              <a:t>October 7, 2024</a:t>
            </a:r>
            <a:endParaRPr sz="4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17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417834" y="794622"/>
            <a:ext cx="6283412" cy="486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Results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Follow Author</a:t>
            </a:r>
            <a:endParaRPr sz="4400" dirty="0"/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Google Shape;150;p18">
            <a:extLst>
              <a:ext uri="{FF2B5EF4-FFF2-40B4-BE49-F238E27FC236}">
                <a16:creationId xmlns:a16="http://schemas.microsoft.com/office/drawing/2014/main" id="{B4DA0FFE-15B5-4CE6-B17F-7508BD5D89A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831" y="1021556"/>
            <a:ext cx="5716464" cy="12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84DF01-60D0-4DF3-A190-6E4667E33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541" y="1280160"/>
            <a:ext cx="9883709" cy="57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46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417834" y="794622"/>
            <a:ext cx="6283412" cy="486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Results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Full Text Links</a:t>
            </a:r>
            <a:endParaRPr sz="4400" dirty="0"/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Google Shape;150;p18">
            <a:extLst>
              <a:ext uri="{FF2B5EF4-FFF2-40B4-BE49-F238E27FC236}">
                <a16:creationId xmlns:a16="http://schemas.microsoft.com/office/drawing/2014/main" id="{B4DA0FFE-15B5-4CE6-B17F-7508BD5D89A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831" y="1021556"/>
            <a:ext cx="5716464" cy="12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C8FC25-582C-4798-8681-ED7206BBC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826" y="1523806"/>
            <a:ext cx="9965340" cy="637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51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417834" y="794622"/>
            <a:ext cx="6283412" cy="486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Results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Citing Articles</a:t>
            </a:r>
            <a:endParaRPr sz="4400" dirty="0"/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Google Shape;150;p18">
            <a:extLst>
              <a:ext uri="{FF2B5EF4-FFF2-40B4-BE49-F238E27FC236}">
                <a16:creationId xmlns:a16="http://schemas.microsoft.com/office/drawing/2014/main" id="{B4DA0FFE-15B5-4CE6-B17F-7508BD5D89A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831" y="1021556"/>
            <a:ext cx="5716464" cy="12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0E4231-7B10-4F52-8AF5-62180E727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411" y="481589"/>
            <a:ext cx="9915153" cy="1826167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BCF75398-9C36-4AE4-8A8D-BC3C21EF0431}"/>
              </a:ext>
            </a:extLst>
          </p:cNvPr>
          <p:cNvSpPr/>
          <p:nvPr/>
        </p:nvSpPr>
        <p:spPr>
          <a:xfrm rot="5400000">
            <a:off x="11629529" y="2671212"/>
            <a:ext cx="969184" cy="100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60AD4F-1940-4071-BCE8-274F845A4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484" y="4378095"/>
            <a:ext cx="9637860" cy="456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20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417834" y="794622"/>
            <a:ext cx="6283412" cy="486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Results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Related Articles</a:t>
            </a:r>
            <a:endParaRPr sz="4400" dirty="0"/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Google Shape;150;p18">
            <a:extLst>
              <a:ext uri="{FF2B5EF4-FFF2-40B4-BE49-F238E27FC236}">
                <a16:creationId xmlns:a16="http://schemas.microsoft.com/office/drawing/2014/main" id="{B4DA0FFE-15B5-4CE6-B17F-7508BD5D89A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831" y="1021556"/>
            <a:ext cx="5716464" cy="12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BCF75398-9C36-4AE4-8A8D-BC3C21EF0431}"/>
              </a:ext>
            </a:extLst>
          </p:cNvPr>
          <p:cNvSpPr/>
          <p:nvPr/>
        </p:nvSpPr>
        <p:spPr>
          <a:xfrm rot="5400000">
            <a:off x="11629529" y="2671212"/>
            <a:ext cx="969184" cy="100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C72347-465E-4978-BE60-7E1B6E86F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272" y="269964"/>
            <a:ext cx="10175373" cy="1493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5F113B-C7D6-472D-B06B-70AD434D0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729" y="4120586"/>
            <a:ext cx="10278406" cy="514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9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417834" y="794622"/>
            <a:ext cx="6283412" cy="572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Results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Getting “Get @ KSU” to appear</a:t>
            </a:r>
            <a:endParaRPr sz="4400" dirty="0"/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Google Shape;150;p18">
            <a:extLst>
              <a:ext uri="{FF2B5EF4-FFF2-40B4-BE49-F238E27FC236}">
                <a16:creationId xmlns:a16="http://schemas.microsoft.com/office/drawing/2014/main" id="{B4DA0FFE-15B5-4CE6-B17F-7508BD5D89A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831" y="1021556"/>
            <a:ext cx="5716464" cy="12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A578FA4-C637-4B92-BC3A-0E1C9420EC40}"/>
              </a:ext>
            </a:extLst>
          </p:cNvPr>
          <p:cNvSpPr/>
          <p:nvPr/>
        </p:nvSpPr>
        <p:spPr>
          <a:xfrm rot="5400000">
            <a:off x="8332836" y="2981816"/>
            <a:ext cx="969184" cy="100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ACEE9A-48BD-4D0B-8EAB-0332452D1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092" y="379591"/>
            <a:ext cx="9488224" cy="2324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F59C45-0BF4-4A12-9AAD-7643AE208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7879" y="4389730"/>
            <a:ext cx="2524477" cy="3305636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E7C7884E-1FB6-40F6-85F6-31E67629DCD9}"/>
              </a:ext>
            </a:extLst>
          </p:cNvPr>
          <p:cNvSpPr/>
          <p:nvPr/>
        </p:nvSpPr>
        <p:spPr>
          <a:xfrm>
            <a:off x="9687930" y="5612450"/>
            <a:ext cx="557586" cy="430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9A5212-16C2-49F6-BAC1-8FADC49A1A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3610"/>
          <a:stretch/>
        </p:blipFill>
        <p:spPr>
          <a:xfrm>
            <a:off x="10374563" y="4561869"/>
            <a:ext cx="2427037" cy="30808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E94958-332C-4737-BA2F-0E38069855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69093" y="7180482"/>
            <a:ext cx="6687483" cy="3296110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CA10CBD5-C49B-4B69-AB76-899363DE0405}"/>
              </a:ext>
            </a:extLst>
          </p:cNvPr>
          <p:cNvSpPr/>
          <p:nvPr/>
        </p:nvSpPr>
        <p:spPr>
          <a:xfrm rot="2652404">
            <a:off x="13049045" y="5769183"/>
            <a:ext cx="1699069" cy="73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08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417834" y="794622"/>
            <a:ext cx="6283412" cy="572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Results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Getting “Get it @ KSU” to appear</a:t>
            </a:r>
            <a:endParaRPr sz="4400" dirty="0"/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Google Shape;150;p18">
            <a:extLst>
              <a:ext uri="{FF2B5EF4-FFF2-40B4-BE49-F238E27FC236}">
                <a16:creationId xmlns:a16="http://schemas.microsoft.com/office/drawing/2014/main" id="{B4DA0FFE-15B5-4CE6-B17F-7508BD5D89A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831" y="1021556"/>
            <a:ext cx="5716464" cy="12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BCF75398-9C36-4AE4-8A8D-BC3C21EF0431}"/>
              </a:ext>
            </a:extLst>
          </p:cNvPr>
          <p:cNvSpPr/>
          <p:nvPr/>
        </p:nvSpPr>
        <p:spPr>
          <a:xfrm rot="5400000">
            <a:off x="11587751" y="3456163"/>
            <a:ext cx="969184" cy="100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A206E2-6406-4EDA-A9DA-2D83AD9DF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494" y="161028"/>
            <a:ext cx="10778015" cy="2947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475AED-15A1-4A7F-95F0-54DF24325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493" y="4809205"/>
            <a:ext cx="11328505" cy="325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77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/>
        </p:nvSpPr>
        <p:spPr>
          <a:xfrm>
            <a:off x="576930" y="1837736"/>
            <a:ext cx="16065150" cy="766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700" dirty="0">
                <a:latin typeface="Calibri"/>
                <a:ea typeface="Calibri"/>
                <a:cs typeface="Calibri"/>
                <a:sym typeface="Calibri"/>
              </a:rPr>
              <a:t>Identify keywords for your topic</a:t>
            </a:r>
          </a:p>
          <a:p>
            <a:pPr marL="457200" lvl="5" indent="-457200">
              <a:buFont typeface="Arial" panose="020B0604020202020204" pitchFamily="34" charset="0"/>
              <a:buChar char="•"/>
            </a:pPr>
            <a:endParaRPr lang="en-US" sz="2700" dirty="0"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Example:  Methods cats use to communicate displeasure to humans</a:t>
            </a:r>
          </a:p>
          <a:p>
            <a:pPr lvl="5"/>
            <a:endParaRPr lang="en-US" sz="2700" dirty="0">
              <a:latin typeface="Calibri"/>
              <a:ea typeface="Calibri"/>
              <a:cs typeface="Calibri"/>
              <a:sym typeface="Calibri"/>
            </a:endParaRPr>
          </a:p>
          <a:p>
            <a:pPr marL="514350" lvl="5" indent="-514350">
              <a:buAutoNum type="arabicPeriod" startAt="2"/>
            </a:pPr>
            <a:r>
              <a:rPr lang="en-US" sz="2700" dirty="0">
                <a:latin typeface="Calibri"/>
                <a:ea typeface="Calibri"/>
                <a:cs typeface="Calibri"/>
                <a:sym typeface="Calibri"/>
              </a:rPr>
              <a:t>For each keyword develop a list of related terms – e.g., synonyms, broader terms, narrower terms. Link them together with OR.</a:t>
            </a:r>
          </a:p>
          <a:p>
            <a:pPr marL="514350" lvl="5" indent="-514350">
              <a:buAutoNum type="arabicPeriod" startAt="2"/>
            </a:pPr>
            <a:endParaRPr lang="en-US" sz="2700" dirty="0"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Example: cats OR felines OR 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felis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catus</a:t>
            </a:r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5" indent="-514350">
              <a:buAutoNum type="arabicPeriod" startAt="3"/>
            </a:pPr>
            <a:r>
              <a:rPr lang="en-US" sz="27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Place phrases inside quotation marks</a:t>
            </a: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Example: cats OR felines OR “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felis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catus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4. Group concepts inside parentheses and place AND between parentheses</a:t>
            </a:r>
          </a:p>
          <a:p>
            <a:pPr marL="514350" lvl="5" indent="-514350">
              <a:buAutoNum type="arabicPeriod" startAt="3"/>
            </a:pPr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Example: (cats OR felines OR “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felis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catus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”) AND (methods OR techniques OR strategies OR mechanisms) 	AND (displeasure OR upset OR anger OR annoyance)</a:t>
            </a: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0" y="119471"/>
            <a:ext cx="18288000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 dirty="0">
                <a:solidFill>
                  <a:srgbClr val="365B6D"/>
                </a:solidFill>
                <a:latin typeface="Barlow Medium"/>
                <a:ea typeface="Barlow Medium"/>
                <a:cs typeface="Barlow Medium"/>
                <a:sym typeface="Barlow Medium"/>
              </a:rPr>
              <a:t>Search Strategy</a:t>
            </a:r>
            <a:endParaRPr sz="6999" dirty="0">
              <a:solidFill>
                <a:srgbClr val="365B6D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/>
        </p:nvSpPr>
        <p:spPr>
          <a:xfrm>
            <a:off x="576930" y="1837736"/>
            <a:ext cx="16065150" cy="7248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5"/>
            <a:r>
              <a:rPr lang="en-US" sz="27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displeased cats</a:t>
            </a: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Returns results where both words are present. They can be any distance apart.</a:t>
            </a: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“displeased cats”</a:t>
            </a: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Returns results where both words are present with no spaces between them in the same order.</a:t>
            </a: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displeased w/3 cats</a:t>
            </a: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Returns results where both words are present. They must be within three words of one another in either 	order. Numbers other than 3 can be used. </a:t>
            </a: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6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0" y="119471"/>
            <a:ext cx="18288000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 dirty="0">
                <a:solidFill>
                  <a:srgbClr val="365B6D"/>
                </a:solidFill>
                <a:latin typeface="Barlow Medium"/>
                <a:ea typeface="Barlow Medium"/>
                <a:cs typeface="Barlow Medium"/>
                <a:sym typeface="Barlow Medium"/>
              </a:rPr>
              <a:t>Proximity Searching</a:t>
            </a:r>
            <a:endParaRPr sz="6999" dirty="0">
              <a:solidFill>
                <a:srgbClr val="365B6D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55242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/>
        </p:nvSpPr>
        <p:spPr>
          <a:xfrm>
            <a:off x="576930" y="1837736"/>
            <a:ext cx="16065150" cy="7248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5"/>
            <a:r>
              <a:rPr lang="en-US" sz="27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Syntax varies from database to database</a:t>
            </a: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Google Scholar: AROUND(x)</a:t>
            </a: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Scopus: w/# (either order);  pre/# (specified order)</a:t>
            </a: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Web of Science: NEAR/#</a:t>
            </a: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ProQuest: n/# (either order); p/# (specified order)</a:t>
            </a: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6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0" y="119471"/>
            <a:ext cx="18288000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 dirty="0">
                <a:solidFill>
                  <a:srgbClr val="365B6D"/>
                </a:solidFill>
                <a:latin typeface="Barlow Medium"/>
                <a:ea typeface="Barlow Medium"/>
                <a:cs typeface="Barlow Medium"/>
                <a:sym typeface="Barlow Medium"/>
              </a:rPr>
              <a:t>Proximity Searching</a:t>
            </a:r>
            <a:endParaRPr sz="6999" dirty="0">
              <a:solidFill>
                <a:srgbClr val="365B6D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20571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/>
        </p:nvSpPr>
        <p:spPr>
          <a:xfrm>
            <a:off x="576930" y="1837736"/>
            <a:ext cx="16065150" cy="1015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5"/>
            <a:r>
              <a:rPr lang="en-US" sz="27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Match any number of characters</a:t>
            </a: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Google Scholar: can’t be done</a:t>
            </a: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Scopus: *   </a:t>
            </a: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	Example: 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displeas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* matches displeased OR displeasure OR displeasing 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lvl="5"/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	Example: *please matches displease OR unpleased 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Match one character</a:t>
            </a: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Google Scholar: can’t be done</a:t>
            </a: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Scopus: ?   </a:t>
            </a: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	Example: 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jo?n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matches john OR 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joan</a:t>
            </a:r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6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0" y="119471"/>
            <a:ext cx="18288000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 dirty="0">
                <a:solidFill>
                  <a:srgbClr val="365B6D"/>
                </a:solidFill>
                <a:latin typeface="Barlow Medium"/>
                <a:ea typeface="Barlow Medium"/>
                <a:cs typeface="Barlow Medium"/>
                <a:sym typeface="Barlow Medium"/>
              </a:rPr>
              <a:t>Wildcards</a:t>
            </a:r>
            <a:endParaRPr sz="6999" dirty="0">
              <a:solidFill>
                <a:srgbClr val="365B6D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6428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3BCA07-2E98-475E-9306-2B947C07BB75}"/>
              </a:ext>
            </a:extLst>
          </p:cNvPr>
          <p:cNvSpPr txBox="1"/>
          <p:nvPr/>
        </p:nvSpPr>
        <p:spPr>
          <a:xfrm>
            <a:off x="5310051" y="8548181"/>
            <a:ext cx="766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ontserrat" panose="00000500000000000000" pitchFamily="2" charset="0"/>
              </a:rPr>
              <a:t>https://lib.k-state.edu/about/our-people/jason-coleman/</a:t>
            </a:r>
          </a:p>
        </p:txBody>
      </p:sp>
      <p:pic>
        <p:nvPicPr>
          <p:cNvPr id="7" name="Picture 6" descr="A person in a blue shirt&#10;&#10;Description automatically generated">
            <a:extLst>
              <a:ext uri="{FF2B5EF4-FFF2-40B4-BE49-F238E27FC236}">
                <a16:creationId xmlns:a16="http://schemas.microsoft.com/office/drawing/2014/main" id="{9282E3DB-BF65-095A-D17A-18D576E97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356" y="2100340"/>
            <a:ext cx="10305287" cy="5170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5230B4-8ACA-6717-1CDA-A82C6513397C}"/>
              </a:ext>
            </a:extLst>
          </p:cNvPr>
          <p:cNvSpPr txBox="1"/>
          <p:nvPr/>
        </p:nvSpPr>
        <p:spPr>
          <a:xfrm>
            <a:off x="0" y="186431"/>
            <a:ext cx="182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ptos" panose="020B0004020202020204" pitchFamily="34" charset="0"/>
              </a:rPr>
              <a:t>Presenter’s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832621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/>
        </p:nvSpPr>
        <p:spPr>
          <a:xfrm>
            <a:off x="576930" y="1837736"/>
            <a:ext cx="1606515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6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0" y="119471"/>
            <a:ext cx="18288000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 dirty="0">
                <a:solidFill>
                  <a:srgbClr val="365B6D"/>
                </a:solidFill>
                <a:latin typeface="Barlow Medium"/>
                <a:ea typeface="Barlow Medium"/>
                <a:cs typeface="Barlow Medium"/>
                <a:sym typeface="Barlow Medium"/>
              </a:rPr>
              <a:t>What is a Record?</a:t>
            </a:r>
            <a:endParaRPr sz="6999" dirty="0">
              <a:solidFill>
                <a:srgbClr val="365B6D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4D90EB-C685-4B8E-9547-91AD42B77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117" y="4253795"/>
            <a:ext cx="9463765" cy="1092564"/>
          </a:xfrm>
          <a:prstGeom prst="rect">
            <a:avLst/>
          </a:prstGeom>
        </p:spPr>
      </p:pic>
      <p:pic>
        <p:nvPicPr>
          <p:cNvPr id="8" name="Google Shape;150;p18">
            <a:extLst>
              <a:ext uri="{FF2B5EF4-FFF2-40B4-BE49-F238E27FC236}">
                <a16:creationId xmlns:a16="http://schemas.microsoft.com/office/drawing/2014/main" id="{074929D9-7752-4A95-930A-20F4CDBA52C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32228" y="119471"/>
            <a:ext cx="5355771" cy="1134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778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/>
        </p:nvSpPr>
        <p:spPr>
          <a:xfrm>
            <a:off x="576930" y="1837736"/>
            <a:ext cx="1606515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6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0" y="119471"/>
            <a:ext cx="18288000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 dirty="0">
                <a:solidFill>
                  <a:srgbClr val="365B6D"/>
                </a:solidFill>
                <a:latin typeface="Barlow Medium"/>
                <a:ea typeface="Barlow Medium"/>
                <a:cs typeface="Barlow Medium"/>
                <a:sym typeface="Barlow Medium"/>
              </a:rPr>
              <a:t>What is a Record?</a:t>
            </a:r>
            <a:endParaRPr sz="6999" dirty="0">
              <a:solidFill>
                <a:srgbClr val="365B6D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80535A-C260-4781-80AA-6371699DE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558" y="1837736"/>
            <a:ext cx="11622884" cy="6703704"/>
          </a:xfrm>
          <a:prstGeom prst="rect">
            <a:avLst/>
          </a:prstGeom>
        </p:spPr>
      </p:pic>
      <p:pic>
        <p:nvPicPr>
          <p:cNvPr id="6" name="Google Shape;128;p16">
            <a:extLst>
              <a:ext uri="{FF2B5EF4-FFF2-40B4-BE49-F238E27FC236}">
                <a16:creationId xmlns:a16="http://schemas.microsoft.com/office/drawing/2014/main" id="{6670F980-5D30-40C6-9F48-3D731184032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11391" y="33185"/>
            <a:ext cx="4782802" cy="1712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376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/>
        </p:nvSpPr>
        <p:spPr>
          <a:xfrm>
            <a:off x="576930" y="1837736"/>
            <a:ext cx="1606515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6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0" y="119471"/>
            <a:ext cx="18288000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 dirty="0">
                <a:solidFill>
                  <a:srgbClr val="365B6D"/>
                </a:solidFill>
                <a:latin typeface="Barlow Medium"/>
                <a:ea typeface="Barlow Medium"/>
                <a:cs typeface="Barlow Medium"/>
                <a:sym typeface="Barlow Medium"/>
              </a:rPr>
              <a:t>What is a Record?</a:t>
            </a:r>
            <a:endParaRPr sz="6999" dirty="0">
              <a:solidFill>
                <a:srgbClr val="365B6D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46B0E-CFB9-4447-A69E-F16627E10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457" y="1422951"/>
            <a:ext cx="7955280" cy="8516705"/>
          </a:xfrm>
          <a:prstGeom prst="rect">
            <a:avLst/>
          </a:prstGeom>
        </p:spPr>
      </p:pic>
      <p:pic>
        <p:nvPicPr>
          <p:cNvPr id="7" name="Google Shape;128;p16">
            <a:extLst>
              <a:ext uri="{FF2B5EF4-FFF2-40B4-BE49-F238E27FC236}">
                <a16:creationId xmlns:a16="http://schemas.microsoft.com/office/drawing/2014/main" id="{731CB551-3A43-46AB-A25A-949DE3DD71E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05198" y="119471"/>
            <a:ext cx="4782802" cy="1712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702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/>
        </p:nvSpPr>
        <p:spPr>
          <a:xfrm>
            <a:off x="576930" y="1837736"/>
            <a:ext cx="1606515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6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0" y="119471"/>
            <a:ext cx="18288000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 dirty="0">
                <a:solidFill>
                  <a:srgbClr val="365B6D"/>
                </a:solidFill>
                <a:latin typeface="Barlow Medium"/>
                <a:ea typeface="Barlow Medium"/>
                <a:cs typeface="Barlow Medium"/>
                <a:sym typeface="Barlow Medium"/>
              </a:rPr>
              <a:t>What is a Record?</a:t>
            </a:r>
            <a:endParaRPr sz="6999" dirty="0">
              <a:solidFill>
                <a:srgbClr val="365B6D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181BFA-1FA1-4BCA-9412-38D5FC55D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937" y="1409178"/>
            <a:ext cx="8556172" cy="8814768"/>
          </a:xfrm>
          <a:prstGeom prst="rect">
            <a:avLst/>
          </a:prstGeom>
        </p:spPr>
      </p:pic>
      <p:pic>
        <p:nvPicPr>
          <p:cNvPr id="7" name="Google Shape;128;p16">
            <a:extLst>
              <a:ext uri="{FF2B5EF4-FFF2-40B4-BE49-F238E27FC236}">
                <a16:creationId xmlns:a16="http://schemas.microsoft.com/office/drawing/2014/main" id="{33DD15DB-91BA-4C3C-96F6-B4D1E281E99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05198" y="0"/>
            <a:ext cx="4782802" cy="1712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555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/>
        </p:nvSpPr>
        <p:spPr>
          <a:xfrm>
            <a:off x="576930" y="1837736"/>
            <a:ext cx="16065150" cy="10572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5"/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When no field is specified, you are searching all fields as well as the full text</a:t>
            </a:r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intitle:   requires the word or phrase to be in the title</a:t>
            </a: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intitle:bison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wallows</a:t>
            </a:r>
          </a:p>
          <a:p>
            <a:pPr lvl="5"/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intitle:”bison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wallows”</a:t>
            </a: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allintitle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requires all the words to be in the title</a:t>
            </a: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allintitle:bison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wallows </a:t>
            </a: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source: requires the word or phrase to be in the name of the source</a:t>
            </a: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source:nature</a:t>
            </a:r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author: requires the word or phrase to be in the author field</a:t>
            </a: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author:coleman</a:t>
            </a:r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6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0" y="119471"/>
            <a:ext cx="18288000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 dirty="0">
                <a:solidFill>
                  <a:srgbClr val="365B6D"/>
                </a:solidFill>
                <a:latin typeface="Barlow Medium"/>
                <a:ea typeface="Barlow Medium"/>
                <a:cs typeface="Barlow Medium"/>
                <a:sym typeface="Barlow Medium"/>
              </a:rPr>
              <a:t>Field Searching</a:t>
            </a:r>
            <a:endParaRPr sz="6999" dirty="0">
              <a:solidFill>
                <a:srgbClr val="365B6D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8" name="Google Shape;150;p18">
            <a:extLst>
              <a:ext uri="{FF2B5EF4-FFF2-40B4-BE49-F238E27FC236}">
                <a16:creationId xmlns:a16="http://schemas.microsoft.com/office/drawing/2014/main" id="{074929D9-7752-4A95-930A-20F4CDBA52C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2228" y="119471"/>
            <a:ext cx="5355771" cy="1134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354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/>
        </p:nvSpPr>
        <p:spPr>
          <a:xfrm>
            <a:off x="576930" y="1837736"/>
            <a:ext cx="16065150" cy="309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6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0" y="119471"/>
            <a:ext cx="18288000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 dirty="0">
                <a:solidFill>
                  <a:srgbClr val="365B6D"/>
                </a:solidFill>
                <a:latin typeface="Barlow Medium"/>
                <a:ea typeface="Barlow Medium"/>
                <a:cs typeface="Barlow Medium"/>
                <a:sym typeface="Barlow Medium"/>
              </a:rPr>
              <a:t>Field Searching</a:t>
            </a:r>
            <a:endParaRPr sz="6999" dirty="0">
              <a:solidFill>
                <a:srgbClr val="365B6D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5" name="Google Shape;128;p16">
            <a:extLst>
              <a:ext uri="{FF2B5EF4-FFF2-40B4-BE49-F238E27FC236}">
                <a16:creationId xmlns:a16="http://schemas.microsoft.com/office/drawing/2014/main" id="{E9AE11BC-57B0-4E97-BC54-386ADB07654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05198" y="0"/>
            <a:ext cx="4782802" cy="171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773E4D-8174-45AC-9DD7-DEB42334F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274" y="1712375"/>
            <a:ext cx="3868741" cy="58478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AC6884-D900-4A20-8E05-C1E79839A6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68"/>
          <a:stretch/>
        </p:blipFill>
        <p:spPr>
          <a:xfrm>
            <a:off x="5460274" y="7601641"/>
            <a:ext cx="3868741" cy="167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36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/>
        </p:nvSpPr>
        <p:spPr>
          <a:xfrm>
            <a:off x="576930" y="1837736"/>
            <a:ext cx="16065150" cy="309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/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6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0" y="119471"/>
            <a:ext cx="18288000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 dirty="0">
                <a:solidFill>
                  <a:srgbClr val="365B6D"/>
                </a:solidFill>
                <a:latin typeface="Barlow Medium"/>
                <a:ea typeface="Barlow Medium"/>
                <a:cs typeface="Barlow Medium"/>
                <a:sym typeface="Barlow Medium"/>
              </a:rPr>
              <a:t>Combining Strategies</a:t>
            </a:r>
            <a:endParaRPr sz="6999" dirty="0">
              <a:solidFill>
                <a:srgbClr val="365B6D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5" name="Google Shape;128;p16">
            <a:extLst>
              <a:ext uri="{FF2B5EF4-FFF2-40B4-BE49-F238E27FC236}">
                <a16:creationId xmlns:a16="http://schemas.microsoft.com/office/drawing/2014/main" id="{E9AE11BC-57B0-4E97-BC54-386ADB07654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05198" y="0"/>
            <a:ext cx="4782802" cy="171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3ED405-664C-48BC-94C7-B2C108576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51" y="3555744"/>
            <a:ext cx="16348297" cy="360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66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648994" y="-401130"/>
            <a:ext cx="12071287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417833" y="794622"/>
            <a:ext cx="6231161" cy="3160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Overview</a:t>
            </a:r>
            <a:endParaRPr sz="4400" dirty="0"/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3BCA07-2E98-475E-9306-2B947C07BB75}"/>
              </a:ext>
            </a:extLst>
          </p:cNvPr>
          <p:cNvSpPr txBox="1"/>
          <p:nvPr/>
        </p:nvSpPr>
        <p:spPr>
          <a:xfrm>
            <a:off x="7145383" y="674738"/>
            <a:ext cx="1058091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ntserrat" panose="00000500000000000000" pitchFamily="2" charset="0"/>
              </a:rPr>
              <a:t>Size:  </a:t>
            </a:r>
          </a:p>
          <a:p>
            <a:endParaRPr lang="en-US" sz="2400" b="1" dirty="0">
              <a:latin typeface="Montserrat" panose="00000500000000000000" pitchFamily="2" charset="0"/>
            </a:endParaRPr>
          </a:p>
          <a:p>
            <a:r>
              <a:rPr lang="en-US" sz="2400" dirty="0">
                <a:latin typeface="Montserrat" panose="00000500000000000000" pitchFamily="2" charset="0"/>
              </a:rPr>
              <a:t>97+ million documents</a:t>
            </a:r>
          </a:p>
          <a:p>
            <a:endParaRPr lang="en-US" sz="2000" dirty="0">
              <a:latin typeface="Montserrat" panose="00000500000000000000" pitchFamily="2" charset="0"/>
            </a:endParaRPr>
          </a:p>
          <a:p>
            <a:r>
              <a:rPr lang="en-US" sz="2400" b="1" dirty="0">
                <a:latin typeface="Montserrat" panose="00000500000000000000" pitchFamily="2" charset="0"/>
              </a:rPr>
              <a:t>Content:</a:t>
            </a:r>
          </a:p>
          <a:p>
            <a:endParaRPr lang="en-US" sz="2400" dirty="0">
              <a:latin typeface="Montserrat" panose="00000500000000000000" pitchFamily="2" charset="0"/>
            </a:endParaRP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journal and conference papers 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academic books 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Montserrat" panose="00000500000000000000" pitchFamily="2" charset="0"/>
              </a:rPr>
              <a:t>preprints</a:t>
            </a:r>
            <a:endParaRPr lang="en-US" sz="2400" b="0" i="0" dirty="0">
              <a:solidFill>
                <a:srgbClr val="444444"/>
              </a:solidFill>
              <a:effectLst/>
              <a:latin typeface="Montserrat" panose="00000500000000000000" pitchFamily="2" charset="0"/>
            </a:endParaRPr>
          </a:p>
          <a:p>
            <a:pPr lvl="8"/>
            <a:endParaRPr lang="en-US" sz="2400" dirty="0">
              <a:solidFill>
                <a:srgbClr val="444444"/>
              </a:solidFill>
              <a:latin typeface="Montserrat" panose="00000500000000000000" pitchFamily="2" charset="0"/>
            </a:endParaRPr>
          </a:p>
          <a:p>
            <a:pPr lvl="8"/>
            <a:r>
              <a:rPr lang="en-US" sz="2400" b="1" dirty="0">
                <a:latin typeface="Montserrat" panose="00000500000000000000" pitchFamily="2" charset="0"/>
              </a:rPr>
              <a:t>Where Does the Information Come From?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endParaRPr lang="en-US" sz="2400" b="1" dirty="0">
              <a:latin typeface="Montserrat" panose="00000500000000000000" pitchFamily="2" charset="0"/>
            </a:endParaRP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Journals and books that meet Scopus’s inclusion criteria</a:t>
            </a:r>
          </a:p>
          <a:p>
            <a:pPr lvl="8"/>
            <a:endParaRPr lang="en-US" sz="2400" dirty="0">
              <a:latin typeface="Montserrat" panose="00000500000000000000" pitchFamily="2" charset="0"/>
            </a:endParaRPr>
          </a:p>
        </p:txBody>
      </p:sp>
      <p:pic>
        <p:nvPicPr>
          <p:cNvPr id="8" name="Google Shape;128;p16">
            <a:extLst>
              <a:ext uri="{FF2B5EF4-FFF2-40B4-BE49-F238E27FC236}">
                <a16:creationId xmlns:a16="http://schemas.microsoft.com/office/drawing/2014/main" id="{21EB750D-C109-4FBE-8750-E6C32BDA36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013" y="946203"/>
            <a:ext cx="4782802" cy="1712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585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648994" y="-401130"/>
            <a:ext cx="12071287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417833" y="794622"/>
            <a:ext cx="6231161" cy="3160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Overview</a:t>
            </a:r>
            <a:endParaRPr sz="4400" dirty="0"/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3BCA07-2E98-475E-9306-2B947C07BB75}"/>
              </a:ext>
            </a:extLst>
          </p:cNvPr>
          <p:cNvSpPr txBox="1"/>
          <p:nvPr/>
        </p:nvSpPr>
        <p:spPr>
          <a:xfrm>
            <a:off x="7145383" y="674738"/>
            <a:ext cx="10580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ntserrat" panose="00000500000000000000" pitchFamily="2" charset="0"/>
              </a:rPr>
              <a:t>Inclusion Criteria</a:t>
            </a:r>
          </a:p>
          <a:p>
            <a:endParaRPr lang="en-US" sz="2400" b="1" dirty="0">
              <a:latin typeface="Montserrat" panose="00000500000000000000" pitchFamily="2" charset="0"/>
            </a:endParaRPr>
          </a:p>
        </p:txBody>
      </p:sp>
      <p:pic>
        <p:nvPicPr>
          <p:cNvPr id="8" name="Google Shape;128;p16">
            <a:extLst>
              <a:ext uri="{FF2B5EF4-FFF2-40B4-BE49-F238E27FC236}">
                <a16:creationId xmlns:a16="http://schemas.microsoft.com/office/drawing/2014/main" id="{21EB750D-C109-4FBE-8750-E6C32BDA36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013" y="946203"/>
            <a:ext cx="4782802" cy="171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75D113-9F2F-456E-BC4E-76F4280D5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491" y="2102879"/>
            <a:ext cx="9478698" cy="70018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5FD94C-547E-40A6-806C-B7176BB89E13}"/>
              </a:ext>
            </a:extLst>
          </p:cNvPr>
          <p:cNvSpPr txBox="1"/>
          <p:nvPr/>
        </p:nvSpPr>
        <p:spPr>
          <a:xfrm>
            <a:off x="7373173" y="9612262"/>
            <a:ext cx="8968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https://www.elsevier.com/solutions/scopus/how-scopus-works/content/content-policy-and-selection</a:t>
            </a:r>
          </a:p>
        </p:txBody>
      </p:sp>
    </p:spTree>
    <p:extLst>
      <p:ext uri="{BB962C8B-B14F-4D97-AF65-F5344CB8AC3E}">
        <p14:creationId xmlns:p14="http://schemas.microsoft.com/office/powerpoint/2010/main" val="834936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417834" y="794622"/>
            <a:ext cx="6283412" cy="486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Access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Via Databases List</a:t>
            </a:r>
            <a:endParaRPr sz="4400" dirty="0"/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A578FA4-C637-4B92-BC3A-0E1C9420EC40}"/>
              </a:ext>
            </a:extLst>
          </p:cNvPr>
          <p:cNvSpPr/>
          <p:nvPr/>
        </p:nvSpPr>
        <p:spPr>
          <a:xfrm rot="5400000">
            <a:off x="12290696" y="3607023"/>
            <a:ext cx="969184" cy="100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oogle Shape;128;p16">
            <a:extLst>
              <a:ext uri="{FF2B5EF4-FFF2-40B4-BE49-F238E27FC236}">
                <a16:creationId xmlns:a16="http://schemas.microsoft.com/office/drawing/2014/main" id="{E1D9C6C5-EF13-4CF2-8ABA-2861C2361B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013" y="946203"/>
            <a:ext cx="4782802" cy="171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1F80EA-345C-4259-9093-4DD1F34F6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535" y="161390"/>
            <a:ext cx="11501125" cy="3182701"/>
          </a:xfrm>
          <a:prstGeom prst="rect">
            <a:avLst/>
          </a:prstGeom>
        </p:spPr>
      </p:pic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511133CE-5736-E97D-FBBE-DB1854710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6116" y="5834815"/>
            <a:ext cx="9211961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648994" y="-401130"/>
            <a:ext cx="12071287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417833" y="794622"/>
            <a:ext cx="6231161" cy="3160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Overview</a:t>
            </a:r>
            <a:endParaRPr sz="4400" dirty="0"/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3BCA07-2E98-475E-9306-2B947C07BB75}"/>
              </a:ext>
            </a:extLst>
          </p:cNvPr>
          <p:cNvSpPr txBox="1"/>
          <p:nvPr/>
        </p:nvSpPr>
        <p:spPr>
          <a:xfrm>
            <a:off x="7145383" y="674738"/>
            <a:ext cx="10580914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ntserrat" panose="00000500000000000000" pitchFamily="2" charset="0"/>
              </a:rPr>
              <a:t>Size:  </a:t>
            </a:r>
          </a:p>
          <a:p>
            <a:endParaRPr lang="en-US" sz="2400" b="1" dirty="0">
              <a:latin typeface="Montserrat" panose="00000500000000000000" pitchFamily="2" charset="0"/>
            </a:endParaRPr>
          </a:p>
          <a:p>
            <a:r>
              <a:rPr lang="en-US" sz="2400" dirty="0">
                <a:latin typeface="Montserrat" panose="00000500000000000000" pitchFamily="2" charset="0"/>
              </a:rPr>
              <a:t>Unknown, but likely over 400 million records</a:t>
            </a:r>
          </a:p>
          <a:p>
            <a:endParaRPr lang="en-US" sz="2000" dirty="0">
              <a:latin typeface="Montserrat" panose="00000500000000000000" pitchFamily="2" charset="0"/>
            </a:endParaRPr>
          </a:p>
          <a:p>
            <a:r>
              <a:rPr lang="en-US" sz="2400" b="1" dirty="0">
                <a:latin typeface="Montserrat" panose="00000500000000000000" pitchFamily="2" charset="0"/>
              </a:rPr>
              <a:t>Content:</a:t>
            </a:r>
          </a:p>
          <a:p>
            <a:endParaRPr lang="en-US" sz="2400" dirty="0">
              <a:latin typeface="Montserrat" panose="00000500000000000000" pitchFamily="2" charset="0"/>
            </a:endParaRP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journal and conference papers 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theses and dissertations 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academic books 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pre-prints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abstracts 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technical reports 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court opinions 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patents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miscellaneous (e.g., PowerPoints, posters)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44444"/>
              </a:solidFill>
              <a:latin typeface="Montserrat" panose="00000500000000000000" pitchFamily="2" charset="0"/>
            </a:endParaRPr>
          </a:p>
          <a:p>
            <a:pPr lvl="8"/>
            <a:r>
              <a:rPr lang="en-US" sz="2400" b="1" dirty="0">
                <a:latin typeface="Montserrat" panose="00000500000000000000" pitchFamily="2" charset="0"/>
              </a:rPr>
              <a:t>Where Does the Information Come From?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endParaRPr lang="en-US" sz="2400" b="1" dirty="0">
              <a:latin typeface="Montserrat" panose="00000500000000000000" pitchFamily="2" charset="0"/>
            </a:endParaRP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Crawling institutional repositories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Crawling journal websites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Receiving information from publishers</a:t>
            </a:r>
          </a:p>
          <a:p>
            <a:pPr lvl="8"/>
            <a:endParaRPr lang="en-US" sz="2400" dirty="0">
              <a:latin typeface="Montserrat" panose="00000500000000000000" pitchFamily="2" charset="0"/>
            </a:endParaRPr>
          </a:p>
        </p:txBody>
      </p:sp>
      <p:pic>
        <p:nvPicPr>
          <p:cNvPr id="9" name="Google Shape;150;p18">
            <a:extLst>
              <a:ext uri="{FF2B5EF4-FFF2-40B4-BE49-F238E27FC236}">
                <a16:creationId xmlns:a16="http://schemas.microsoft.com/office/drawing/2014/main" id="{B4DA0FFE-15B5-4CE6-B17F-7508BD5D89A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181" y="1021556"/>
            <a:ext cx="5716464" cy="12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8AF2FB-57A3-4905-9302-07655EBC916B}"/>
              </a:ext>
            </a:extLst>
          </p:cNvPr>
          <p:cNvSpPr txBox="1"/>
          <p:nvPr/>
        </p:nvSpPr>
        <p:spPr>
          <a:xfrm>
            <a:off x="9144000" y="8967966"/>
            <a:ext cx="766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ontserrat" panose="00000500000000000000" pitchFamily="2" charset="0"/>
              </a:rPr>
              <a:t>https://scholar.google.com/intl/en/scholar/help.html</a:t>
            </a:r>
          </a:p>
        </p:txBody>
      </p:sp>
    </p:spTree>
    <p:extLst>
      <p:ext uri="{BB962C8B-B14F-4D97-AF65-F5344CB8AC3E}">
        <p14:creationId xmlns:p14="http://schemas.microsoft.com/office/powerpoint/2010/main" val="1241983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546881" y="727451"/>
            <a:ext cx="6283412" cy="401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Account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A578FA4-C637-4B92-BC3A-0E1C9420EC40}"/>
              </a:ext>
            </a:extLst>
          </p:cNvPr>
          <p:cNvSpPr/>
          <p:nvPr/>
        </p:nvSpPr>
        <p:spPr>
          <a:xfrm rot="5400000">
            <a:off x="12208617" y="3222241"/>
            <a:ext cx="591604" cy="646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1348B-B044-4081-A629-E02E39770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366" y="363768"/>
            <a:ext cx="11155332" cy="28197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45668D-04C0-4A35-90B3-E312F729B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1680" y="4137475"/>
            <a:ext cx="5912091" cy="6149525"/>
          </a:xfrm>
          <a:prstGeom prst="rect">
            <a:avLst/>
          </a:prstGeom>
        </p:spPr>
      </p:pic>
      <p:pic>
        <p:nvPicPr>
          <p:cNvPr id="19" name="Google Shape;128;p16">
            <a:extLst>
              <a:ext uri="{FF2B5EF4-FFF2-40B4-BE49-F238E27FC236}">
                <a16:creationId xmlns:a16="http://schemas.microsoft.com/office/drawing/2014/main" id="{3EC2E458-8797-424B-B003-11BEA3D422D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2013" y="946203"/>
            <a:ext cx="4782802" cy="1712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77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546881" y="727451"/>
            <a:ext cx="6283412" cy="486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Account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Saved Lists</a:t>
            </a:r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A578FA4-C637-4B92-BC3A-0E1C9420EC40}"/>
              </a:ext>
            </a:extLst>
          </p:cNvPr>
          <p:cNvSpPr/>
          <p:nvPr/>
        </p:nvSpPr>
        <p:spPr>
          <a:xfrm rot="5400000">
            <a:off x="11635074" y="6406054"/>
            <a:ext cx="591604" cy="646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BC248D-B253-4DFC-9EFB-62023BFD9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3295" y="139937"/>
            <a:ext cx="3315163" cy="59349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3AD0FF-0BC3-4B1D-BA01-BCFB0CF9C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6228" y="7124259"/>
            <a:ext cx="9735909" cy="3162741"/>
          </a:xfrm>
          <a:prstGeom prst="rect">
            <a:avLst/>
          </a:prstGeom>
        </p:spPr>
      </p:pic>
      <p:pic>
        <p:nvPicPr>
          <p:cNvPr id="11" name="Google Shape;128;p16">
            <a:extLst>
              <a:ext uri="{FF2B5EF4-FFF2-40B4-BE49-F238E27FC236}">
                <a16:creationId xmlns:a16="http://schemas.microsoft.com/office/drawing/2014/main" id="{F5A2481B-420B-4031-88C5-E4F763CE9E9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2013" y="946203"/>
            <a:ext cx="4782802" cy="1712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441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546881" y="727451"/>
            <a:ext cx="6283412" cy="486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Account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Search Alerts</a:t>
            </a:r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A578FA4-C637-4B92-BC3A-0E1C9420EC40}"/>
              </a:ext>
            </a:extLst>
          </p:cNvPr>
          <p:cNvSpPr/>
          <p:nvPr/>
        </p:nvSpPr>
        <p:spPr>
          <a:xfrm rot="5400000">
            <a:off x="11688301" y="4524361"/>
            <a:ext cx="591604" cy="646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oogle Shape;128;p16">
            <a:extLst>
              <a:ext uri="{FF2B5EF4-FFF2-40B4-BE49-F238E27FC236}">
                <a16:creationId xmlns:a16="http://schemas.microsoft.com/office/drawing/2014/main" id="{F5A2481B-420B-4031-88C5-E4F763CE9E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013" y="946203"/>
            <a:ext cx="4782802" cy="171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EA541-6FCE-4DAB-87E3-EF0DE18A7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406" y="37184"/>
            <a:ext cx="3618411" cy="41055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657E49-EE1F-4A9F-8A3E-673C5AB2A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307" y="5714432"/>
            <a:ext cx="10957524" cy="238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4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546881" y="727451"/>
            <a:ext cx="6283412" cy="572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Results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Save Documents to List</a:t>
            </a:r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Google Shape;128;p16">
            <a:extLst>
              <a:ext uri="{FF2B5EF4-FFF2-40B4-BE49-F238E27FC236}">
                <a16:creationId xmlns:a16="http://schemas.microsoft.com/office/drawing/2014/main" id="{F5A2481B-420B-4031-88C5-E4F763CE9E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013" y="946203"/>
            <a:ext cx="4782802" cy="171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CC3DC3-2616-44B8-B33E-0A31592CA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425" y="417354"/>
            <a:ext cx="9897856" cy="54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30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546881" y="727451"/>
            <a:ext cx="6283412" cy="486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Results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Save Source to List</a:t>
            </a:r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Google Shape;128;p16">
            <a:extLst>
              <a:ext uri="{FF2B5EF4-FFF2-40B4-BE49-F238E27FC236}">
                <a16:creationId xmlns:a16="http://schemas.microsoft.com/office/drawing/2014/main" id="{F5A2481B-420B-4031-88C5-E4F763CE9E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013" y="946203"/>
            <a:ext cx="4782802" cy="17123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82584BB3-827B-4E6E-A30C-C53D5B8D3968}"/>
              </a:ext>
            </a:extLst>
          </p:cNvPr>
          <p:cNvSpPr/>
          <p:nvPr/>
        </p:nvSpPr>
        <p:spPr>
          <a:xfrm rot="5400000">
            <a:off x="11832872" y="3596899"/>
            <a:ext cx="591604" cy="646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148E1-ECB6-4663-82FB-D0D808688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566" y="306756"/>
            <a:ext cx="10059804" cy="2991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7C8E5E-340B-480B-8B9B-C7E05944A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778" y="4591090"/>
            <a:ext cx="9084406" cy="46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85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546881" y="727451"/>
            <a:ext cx="6283412" cy="486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Results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Save Author to List</a:t>
            </a:r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Google Shape;128;p16">
            <a:extLst>
              <a:ext uri="{FF2B5EF4-FFF2-40B4-BE49-F238E27FC236}">
                <a16:creationId xmlns:a16="http://schemas.microsoft.com/office/drawing/2014/main" id="{F5A2481B-420B-4031-88C5-E4F763CE9E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013" y="946203"/>
            <a:ext cx="4782802" cy="171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5F29C6-0F3A-432A-9C34-9B12FC919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626" y="946203"/>
            <a:ext cx="9142443" cy="2294258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82584BB3-827B-4E6E-A30C-C53D5B8D3968}"/>
              </a:ext>
            </a:extLst>
          </p:cNvPr>
          <p:cNvSpPr/>
          <p:nvPr/>
        </p:nvSpPr>
        <p:spPr>
          <a:xfrm rot="5400000">
            <a:off x="11832872" y="3596899"/>
            <a:ext cx="591604" cy="646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F787E64-A428-990B-4181-3157CD9F1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273" y="5313797"/>
            <a:ext cx="6523416" cy="300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66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546881" y="727451"/>
            <a:ext cx="6283412" cy="572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Results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Set author citation alert</a:t>
            </a:r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Google Shape;128;p16">
            <a:extLst>
              <a:ext uri="{FF2B5EF4-FFF2-40B4-BE49-F238E27FC236}">
                <a16:creationId xmlns:a16="http://schemas.microsoft.com/office/drawing/2014/main" id="{F5A2481B-420B-4031-88C5-E4F763CE9E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013" y="946203"/>
            <a:ext cx="4782802" cy="17123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7D358CD-284F-4FF1-9398-6D224CFCA20E}"/>
              </a:ext>
            </a:extLst>
          </p:cNvPr>
          <p:cNvSpPr/>
          <p:nvPr/>
        </p:nvSpPr>
        <p:spPr>
          <a:xfrm rot="5400000">
            <a:off x="8886113" y="3223616"/>
            <a:ext cx="1162388" cy="646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arrow pointing to a list&#10;&#10;Description automatically generated">
            <a:extLst>
              <a:ext uri="{FF2B5EF4-FFF2-40B4-BE49-F238E27FC236}">
                <a16:creationId xmlns:a16="http://schemas.microsoft.com/office/drawing/2014/main" id="{2A08B81B-99E9-FC24-0376-ECA8C4FD0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583" y="445563"/>
            <a:ext cx="4584102" cy="2213015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D734D93-DCA3-F65C-1A67-45AB7DCD8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249" y="4981400"/>
            <a:ext cx="4414103" cy="3278033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8469D3F2-2011-701C-8807-B41919E645A9}"/>
              </a:ext>
            </a:extLst>
          </p:cNvPr>
          <p:cNvSpPr/>
          <p:nvPr/>
        </p:nvSpPr>
        <p:spPr>
          <a:xfrm>
            <a:off x="12194094" y="6124300"/>
            <a:ext cx="1162388" cy="646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113F89C-66F2-17C1-3E99-3B46296DE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54224" y="3587529"/>
            <a:ext cx="4063259" cy="60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546881" y="727451"/>
            <a:ext cx="6283412" cy="572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Results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Set document citation alert</a:t>
            </a:r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Google Shape;128;p16">
            <a:extLst>
              <a:ext uri="{FF2B5EF4-FFF2-40B4-BE49-F238E27FC236}">
                <a16:creationId xmlns:a16="http://schemas.microsoft.com/office/drawing/2014/main" id="{F5A2481B-420B-4031-88C5-E4F763CE9E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013" y="946203"/>
            <a:ext cx="4782802" cy="171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53768E-EF6A-433F-B5D7-1321D090B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425" y="1252552"/>
            <a:ext cx="10994762" cy="608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51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546881" y="727451"/>
            <a:ext cx="6283412" cy="572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Results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Set document citation alert</a:t>
            </a:r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Google Shape;128;p16">
            <a:extLst>
              <a:ext uri="{FF2B5EF4-FFF2-40B4-BE49-F238E27FC236}">
                <a16:creationId xmlns:a16="http://schemas.microsoft.com/office/drawing/2014/main" id="{F5A2481B-420B-4031-88C5-E4F763CE9E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013" y="946203"/>
            <a:ext cx="4782802" cy="171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E30805-E870-498C-B6DE-8037FFA44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0449" y="475940"/>
            <a:ext cx="4540762" cy="9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11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546881" y="727451"/>
            <a:ext cx="6283412" cy="486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Results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Set search alert</a:t>
            </a:r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Google Shape;128;p16">
            <a:extLst>
              <a:ext uri="{FF2B5EF4-FFF2-40B4-BE49-F238E27FC236}">
                <a16:creationId xmlns:a16="http://schemas.microsoft.com/office/drawing/2014/main" id="{F5A2481B-420B-4031-88C5-E4F763CE9E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013" y="946203"/>
            <a:ext cx="4782802" cy="17123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7D358CD-284F-4FF1-9398-6D224CFCA20E}"/>
              </a:ext>
            </a:extLst>
          </p:cNvPr>
          <p:cNvSpPr/>
          <p:nvPr/>
        </p:nvSpPr>
        <p:spPr>
          <a:xfrm rot="5400000">
            <a:off x="11832872" y="3596899"/>
            <a:ext cx="591604" cy="646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B9F147-6720-4B72-ABE6-9AB25D1FB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2434" y="4441402"/>
            <a:ext cx="3972479" cy="5401429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9A15742-6248-10DD-23BD-D7D279FE2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8376" y="891490"/>
            <a:ext cx="10743453" cy="17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5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417834" y="794622"/>
            <a:ext cx="6283412" cy="486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Access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Via Databases List</a:t>
            </a:r>
            <a:endParaRPr sz="4400" dirty="0"/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Google Shape;150;p18">
            <a:extLst>
              <a:ext uri="{FF2B5EF4-FFF2-40B4-BE49-F238E27FC236}">
                <a16:creationId xmlns:a16="http://schemas.microsoft.com/office/drawing/2014/main" id="{B4DA0FFE-15B5-4CE6-B17F-7508BD5D89A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831" y="1021556"/>
            <a:ext cx="5716464" cy="12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9B3AD8-2C7A-4ADC-8C06-2D0483727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635" y="447181"/>
            <a:ext cx="11405082" cy="372115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A578FA4-C637-4B92-BC3A-0E1C9420EC40}"/>
              </a:ext>
            </a:extLst>
          </p:cNvPr>
          <p:cNvSpPr/>
          <p:nvPr/>
        </p:nvSpPr>
        <p:spPr>
          <a:xfrm rot="5400000">
            <a:off x="12199442" y="4485825"/>
            <a:ext cx="969184" cy="100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79E93340-FA68-8717-30A7-A97D3DD9B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4252" y="5851843"/>
            <a:ext cx="8631847" cy="445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8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546881" y="727451"/>
            <a:ext cx="6283412" cy="486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Results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Related Documents</a:t>
            </a:r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Google Shape;128;p16">
            <a:extLst>
              <a:ext uri="{FF2B5EF4-FFF2-40B4-BE49-F238E27FC236}">
                <a16:creationId xmlns:a16="http://schemas.microsoft.com/office/drawing/2014/main" id="{F5A2481B-420B-4031-88C5-E4F763CE9E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013" y="946203"/>
            <a:ext cx="4782802" cy="171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5B344A-DFFF-4A69-AEDD-42CD4F65B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156" y="467300"/>
            <a:ext cx="10659963" cy="1514686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6A1F411-A16A-4FB3-82E8-1AAAC224175A}"/>
              </a:ext>
            </a:extLst>
          </p:cNvPr>
          <p:cNvSpPr/>
          <p:nvPr/>
        </p:nvSpPr>
        <p:spPr>
          <a:xfrm rot="5400000">
            <a:off x="11823896" y="2376462"/>
            <a:ext cx="768661" cy="800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73599-72D9-449E-9215-88E5C987B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770" y="3584494"/>
            <a:ext cx="9345891" cy="512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919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546881" y="727451"/>
            <a:ext cx="6283412" cy="486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Results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Citation Overviews</a:t>
            </a:r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Google Shape;128;p16">
            <a:extLst>
              <a:ext uri="{FF2B5EF4-FFF2-40B4-BE49-F238E27FC236}">
                <a16:creationId xmlns:a16="http://schemas.microsoft.com/office/drawing/2014/main" id="{F5A2481B-420B-4031-88C5-E4F763CE9E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013" y="946203"/>
            <a:ext cx="4782802" cy="17123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7D358CD-284F-4FF1-9398-6D224CFCA20E}"/>
              </a:ext>
            </a:extLst>
          </p:cNvPr>
          <p:cNvSpPr/>
          <p:nvPr/>
        </p:nvSpPr>
        <p:spPr>
          <a:xfrm rot="5400000">
            <a:off x="11827328" y="3596899"/>
            <a:ext cx="591604" cy="646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38056-E2FF-4C32-9F40-FA034E0D5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527" y="24595"/>
            <a:ext cx="8354591" cy="3286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A10E26-F9DD-4047-853E-F169E1F18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766" y="4308139"/>
            <a:ext cx="10431337" cy="584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02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546881" y="877692"/>
            <a:ext cx="6283412" cy="572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Results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Analyze Search Results</a:t>
            </a:r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Google Shape;128;p16">
            <a:extLst>
              <a:ext uri="{FF2B5EF4-FFF2-40B4-BE49-F238E27FC236}">
                <a16:creationId xmlns:a16="http://schemas.microsoft.com/office/drawing/2014/main" id="{F5A2481B-420B-4031-88C5-E4F763CE9E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013" y="946203"/>
            <a:ext cx="4782802" cy="171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F10DB1-13F1-421C-91B9-0F19195A1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780" y="2027794"/>
            <a:ext cx="10317015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431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546881" y="877692"/>
            <a:ext cx="6283412" cy="572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Results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Analyze Search Results</a:t>
            </a:r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Google Shape;128;p16">
            <a:extLst>
              <a:ext uri="{FF2B5EF4-FFF2-40B4-BE49-F238E27FC236}">
                <a16:creationId xmlns:a16="http://schemas.microsoft.com/office/drawing/2014/main" id="{F5A2481B-420B-4031-88C5-E4F763CE9E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013" y="946203"/>
            <a:ext cx="4782802" cy="171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57F945-9170-42D8-835E-ACCD5DD9D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318" y="181333"/>
            <a:ext cx="11498511" cy="57201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2DC287-ECD3-4395-A3EF-5F3E739A7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686" y="6028404"/>
            <a:ext cx="11523204" cy="323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295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546881" y="877692"/>
            <a:ext cx="6283412" cy="572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Results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Analyze Search Results</a:t>
            </a:r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Google Shape;128;p16">
            <a:extLst>
              <a:ext uri="{FF2B5EF4-FFF2-40B4-BE49-F238E27FC236}">
                <a16:creationId xmlns:a16="http://schemas.microsoft.com/office/drawing/2014/main" id="{F5A2481B-420B-4031-88C5-E4F763CE9E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013" y="946203"/>
            <a:ext cx="4782802" cy="171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E2CDF9-656F-4D99-AE8B-8F823972B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931" y="1979532"/>
            <a:ext cx="11444713" cy="553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043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546881" y="877692"/>
            <a:ext cx="6283412" cy="827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Results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Analyze Search Results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Documents by Subject Area</a:t>
            </a:r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Google Shape;128;p16">
            <a:extLst>
              <a:ext uri="{FF2B5EF4-FFF2-40B4-BE49-F238E27FC236}">
                <a16:creationId xmlns:a16="http://schemas.microsoft.com/office/drawing/2014/main" id="{F5A2481B-420B-4031-88C5-E4F763CE9E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013" y="946203"/>
            <a:ext cx="4782802" cy="171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14AFD8-BFB5-4BB3-B58C-AF5B88A5E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425" y="1021555"/>
            <a:ext cx="10692399" cy="56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043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546881" y="727451"/>
            <a:ext cx="6283412" cy="401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Organizations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Google Shape;128;p16">
            <a:extLst>
              <a:ext uri="{FF2B5EF4-FFF2-40B4-BE49-F238E27FC236}">
                <a16:creationId xmlns:a16="http://schemas.microsoft.com/office/drawing/2014/main" id="{F5A2481B-420B-4031-88C5-E4F763CE9E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013" y="946203"/>
            <a:ext cx="4782802" cy="17123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7D358CD-284F-4FF1-9398-6D224CFCA20E}"/>
              </a:ext>
            </a:extLst>
          </p:cNvPr>
          <p:cNvSpPr/>
          <p:nvPr/>
        </p:nvSpPr>
        <p:spPr>
          <a:xfrm rot="5400000">
            <a:off x="11827328" y="3596899"/>
            <a:ext cx="591604" cy="646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281A813-2CA1-24D9-44B5-B694716F6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425" y="386921"/>
            <a:ext cx="10259857" cy="2953162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DCF5234-020F-1EC7-DA44-135F9443F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1689" y="4908781"/>
            <a:ext cx="9983593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27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546881" y="727451"/>
            <a:ext cx="6283412" cy="401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Organizations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Google Shape;128;p16">
            <a:extLst>
              <a:ext uri="{FF2B5EF4-FFF2-40B4-BE49-F238E27FC236}">
                <a16:creationId xmlns:a16="http://schemas.microsoft.com/office/drawing/2014/main" id="{F5A2481B-420B-4031-88C5-E4F763CE9E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013" y="946203"/>
            <a:ext cx="4782802" cy="171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E57F574-432A-C752-9CA9-88BC2E5FD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161" y="2083195"/>
            <a:ext cx="11803122" cy="67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619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546881" y="727451"/>
            <a:ext cx="6283412" cy="486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Discover Researchers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Google Shape;128;p16">
            <a:extLst>
              <a:ext uri="{FF2B5EF4-FFF2-40B4-BE49-F238E27FC236}">
                <a16:creationId xmlns:a16="http://schemas.microsoft.com/office/drawing/2014/main" id="{F5A2481B-420B-4031-88C5-E4F763CE9E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013" y="946203"/>
            <a:ext cx="4782802" cy="17123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4E4C8F4-9925-41F3-824E-B32780FDA4FB}"/>
              </a:ext>
            </a:extLst>
          </p:cNvPr>
          <p:cNvSpPr/>
          <p:nvPr/>
        </p:nvSpPr>
        <p:spPr>
          <a:xfrm rot="5400000">
            <a:off x="11832872" y="4330044"/>
            <a:ext cx="591604" cy="646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10D933-9A25-46DD-A1FD-9D3438CC0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938" y="5101216"/>
            <a:ext cx="11288700" cy="4706007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0AAB5C0-93A7-9AE9-9163-7ACAB6E5F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1272" y="172194"/>
            <a:ext cx="9154803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960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546881" y="727451"/>
            <a:ext cx="6283412" cy="401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Combine results sets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Google Shape;128;p16">
            <a:extLst>
              <a:ext uri="{FF2B5EF4-FFF2-40B4-BE49-F238E27FC236}">
                <a16:creationId xmlns:a16="http://schemas.microsoft.com/office/drawing/2014/main" id="{F5A2481B-420B-4031-88C5-E4F763CE9E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013" y="946203"/>
            <a:ext cx="4782802" cy="17123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4E4C8F4-9925-41F3-824E-B32780FDA4FB}"/>
              </a:ext>
            </a:extLst>
          </p:cNvPr>
          <p:cNvSpPr/>
          <p:nvPr/>
        </p:nvSpPr>
        <p:spPr>
          <a:xfrm rot="5400000">
            <a:off x="11773900" y="2902636"/>
            <a:ext cx="591604" cy="646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4592D-E640-476F-A7BF-2C8B38D2C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520" y="942604"/>
            <a:ext cx="6468378" cy="1219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82BA0A-A3D1-482A-B6DD-DC44B11F6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403" y="3963756"/>
            <a:ext cx="11209597" cy="384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02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546881" y="727451"/>
            <a:ext cx="6283412" cy="486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Account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Profile</a:t>
            </a:r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Google Shape;150;p18">
            <a:extLst>
              <a:ext uri="{FF2B5EF4-FFF2-40B4-BE49-F238E27FC236}">
                <a16:creationId xmlns:a16="http://schemas.microsoft.com/office/drawing/2014/main" id="{B4DA0FFE-15B5-4CE6-B17F-7508BD5D89A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831" y="1021556"/>
            <a:ext cx="5716464" cy="12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A578FA4-C637-4B92-BC3A-0E1C9420EC40}"/>
              </a:ext>
            </a:extLst>
          </p:cNvPr>
          <p:cNvSpPr/>
          <p:nvPr/>
        </p:nvSpPr>
        <p:spPr>
          <a:xfrm rot="5400000">
            <a:off x="12199441" y="3615877"/>
            <a:ext cx="969184" cy="100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11872D-355D-4E26-9621-8F0D43261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895" y="558244"/>
            <a:ext cx="9326277" cy="2743583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2AFA0DC-1B22-0AA1-D730-33901E836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885" y="4781245"/>
            <a:ext cx="10400729" cy="550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29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546881" y="727451"/>
            <a:ext cx="6283412" cy="401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Combine results sets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Google Shape;128;p16">
            <a:extLst>
              <a:ext uri="{FF2B5EF4-FFF2-40B4-BE49-F238E27FC236}">
                <a16:creationId xmlns:a16="http://schemas.microsoft.com/office/drawing/2014/main" id="{F5A2481B-420B-4031-88C5-E4F763CE9E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013" y="946203"/>
            <a:ext cx="4782802" cy="171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917C2B-06F3-4C6D-8FBC-25F88C3D9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991" y="2101909"/>
            <a:ext cx="10526594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169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4"/>
          <p:cNvSpPr/>
          <p:nvPr/>
        </p:nvSpPr>
        <p:spPr>
          <a:xfrm>
            <a:off x="17904556" y="-401125"/>
            <a:ext cx="81570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1" name="Google Shape;541;p64"/>
          <p:cNvGrpSpPr/>
          <p:nvPr/>
        </p:nvGrpSpPr>
        <p:grpSpPr>
          <a:xfrm>
            <a:off x="2433100" y="992975"/>
            <a:ext cx="13271400" cy="1399950"/>
            <a:chOff x="1872534" y="-47633"/>
            <a:chExt cx="17695200" cy="1866600"/>
          </a:xfrm>
        </p:grpSpPr>
        <p:sp>
          <p:nvSpPr>
            <p:cNvPr id="542" name="Google Shape;542;p64"/>
            <p:cNvSpPr txBox="1"/>
            <p:nvPr/>
          </p:nvSpPr>
          <p:spPr>
            <a:xfrm>
              <a:off x="1872533" y="-47633"/>
              <a:ext cx="17695200" cy="153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00" b="1">
                  <a:solidFill>
                    <a:srgbClr val="F8FBF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 Help</a:t>
              </a:r>
              <a:endParaRPr/>
            </a:p>
          </p:txBody>
        </p:sp>
        <p:sp>
          <p:nvSpPr>
            <p:cNvPr id="543" name="Google Shape;543;p64"/>
            <p:cNvSpPr/>
            <p:nvPr/>
          </p:nvSpPr>
          <p:spPr>
            <a:xfrm>
              <a:off x="2605833" y="1491667"/>
              <a:ext cx="15666600" cy="327300"/>
            </a:xfrm>
            <a:prstGeom prst="rect">
              <a:avLst/>
            </a:prstGeom>
            <a:solidFill>
              <a:srgbClr val="F8FB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4" name="Google Shape;54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2957" y="2618800"/>
            <a:ext cx="4395725" cy="738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417834" y="794622"/>
            <a:ext cx="6283412" cy="486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Account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My Library</a:t>
            </a:r>
            <a:endParaRPr sz="4400" dirty="0"/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Google Shape;150;p18">
            <a:extLst>
              <a:ext uri="{FF2B5EF4-FFF2-40B4-BE49-F238E27FC236}">
                <a16:creationId xmlns:a16="http://schemas.microsoft.com/office/drawing/2014/main" id="{B4DA0FFE-15B5-4CE6-B17F-7508BD5D89A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831" y="1021556"/>
            <a:ext cx="5716464" cy="12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A578FA4-C637-4B92-BC3A-0E1C9420EC40}"/>
              </a:ext>
            </a:extLst>
          </p:cNvPr>
          <p:cNvSpPr/>
          <p:nvPr/>
        </p:nvSpPr>
        <p:spPr>
          <a:xfrm rot="5400000">
            <a:off x="11787776" y="2970017"/>
            <a:ext cx="969184" cy="100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3EA737-F904-4DFC-98E3-749E6FF88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177" y="567497"/>
            <a:ext cx="9478698" cy="20862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004ABD-7032-4605-A280-C10A63EFF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2036" y="4700469"/>
            <a:ext cx="9946504" cy="373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0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417834" y="794622"/>
            <a:ext cx="6283412" cy="486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Account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Search Alerts</a:t>
            </a:r>
            <a:endParaRPr sz="4400" dirty="0"/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Google Shape;150;p18">
            <a:extLst>
              <a:ext uri="{FF2B5EF4-FFF2-40B4-BE49-F238E27FC236}">
                <a16:creationId xmlns:a16="http://schemas.microsoft.com/office/drawing/2014/main" id="{B4DA0FFE-15B5-4CE6-B17F-7508BD5D89A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831" y="1021556"/>
            <a:ext cx="5716464" cy="12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C30B275-3A70-48A8-8945-0F1945C4B5BA}"/>
              </a:ext>
            </a:extLst>
          </p:cNvPr>
          <p:cNvSpPr/>
          <p:nvPr/>
        </p:nvSpPr>
        <p:spPr>
          <a:xfrm rot="5400000">
            <a:off x="8332836" y="2981816"/>
            <a:ext cx="969184" cy="100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A9ECAD-0389-4E55-9619-7C12ADD55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092" y="379591"/>
            <a:ext cx="9488224" cy="2324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003DF0-3F71-4D30-809F-02D0A31C8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9078" y="4115402"/>
            <a:ext cx="2229161" cy="346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527B4A-DC59-4EB4-BCD8-2D2BA811A5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8176" y="7123838"/>
            <a:ext cx="8202170" cy="2819794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2AA37B66-AB27-4413-B2A8-337AA69E375C}"/>
              </a:ext>
            </a:extLst>
          </p:cNvPr>
          <p:cNvSpPr/>
          <p:nvPr/>
        </p:nvSpPr>
        <p:spPr>
          <a:xfrm rot="2690588">
            <a:off x="9533995" y="5494813"/>
            <a:ext cx="969184" cy="100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8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417834" y="794622"/>
            <a:ext cx="6283412" cy="486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Results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Save to My Library</a:t>
            </a:r>
            <a:endParaRPr sz="4400" dirty="0"/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Google Shape;150;p18">
            <a:extLst>
              <a:ext uri="{FF2B5EF4-FFF2-40B4-BE49-F238E27FC236}">
                <a16:creationId xmlns:a16="http://schemas.microsoft.com/office/drawing/2014/main" id="{B4DA0FFE-15B5-4CE6-B17F-7508BD5D89A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831" y="1021556"/>
            <a:ext cx="5716464" cy="12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E169C8-E294-4458-AE9D-A2973FB72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786" y="111061"/>
            <a:ext cx="10088383" cy="2467319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41A8EDD1-0DF0-43D8-8D60-D80DE67FDF1B}"/>
              </a:ext>
            </a:extLst>
          </p:cNvPr>
          <p:cNvSpPr/>
          <p:nvPr/>
        </p:nvSpPr>
        <p:spPr>
          <a:xfrm rot="5400000">
            <a:off x="11657148" y="2725188"/>
            <a:ext cx="969184" cy="100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365128-753B-477D-8CAC-4093DFEE3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152" y="3883214"/>
            <a:ext cx="11403016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64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830293" y="-401130"/>
            <a:ext cx="11889990" cy="11089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417834" y="794622"/>
            <a:ext cx="6283412" cy="486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5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Results</a:t>
            </a: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8FBFD"/>
              </a:solidFill>
              <a:latin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8FBFD"/>
                </a:solidFill>
                <a:latin typeface="Montserrat"/>
                <a:sym typeface="Montserrat"/>
              </a:rPr>
              <a:t>View Author Profile</a:t>
            </a:r>
            <a:endParaRPr sz="4400" dirty="0"/>
          </a:p>
        </p:txBody>
      </p:sp>
      <p:sp>
        <p:nvSpPr>
          <p:cNvPr id="97" name="Google Shape;97;p14"/>
          <p:cNvSpPr txBox="1"/>
          <p:nvPr/>
        </p:nvSpPr>
        <p:spPr>
          <a:xfrm>
            <a:off x="10420350" y="1021556"/>
            <a:ext cx="6472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05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Google Shape;150;p18">
            <a:extLst>
              <a:ext uri="{FF2B5EF4-FFF2-40B4-BE49-F238E27FC236}">
                <a16:creationId xmlns:a16="http://schemas.microsoft.com/office/drawing/2014/main" id="{B4DA0FFE-15B5-4CE6-B17F-7508BD5D89A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831" y="1021556"/>
            <a:ext cx="5716464" cy="12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DB009F-1AAA-4C02-8EF2-72155FC9F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900" y="639772"/>
            <a:ext cx="9940282" cy="1667984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5078BB16-1BAD-43FA-A36D-162BE830E484}"/>
              </a:ext>
            </a:extLst>
          </p:cNvPr>
          <p:cNvSpPr/>
          <p:nvPr/>
        </p:nvSpPr>
        <p:spPr>
          <a:xfrm rot="5400000">
            <a:off x="11629529" y="2671212"/>
            <a:ext cx="969184" cy="100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EF355558-66AA-9525-4610-AA762C490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1858" y="3867349"/>
            <a:ext cx="11526859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13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e8273127-64db-414b-9e62-588cc7774aed"/>
  <p:tag name="SLIDO_EVENT_SECTION_UUID" val="2f579101-c883-4cfb-85e3-601024dec85f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suLTheme-horz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728</Words>
  <Application>Microsoft Office PowerPoint</Application>
  <PresentationFormat>Custom</PresentationFormat>
  <Paragraphs>346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Aptos</vt:lpstr>
      <vt:lpstr>Arial</vt:lpstr>
      <vt:lpstr>Barlow Medium</vt:lpstr>
      <vt:lpstr>Calibri</vt:lpstr>
      <vt:lpstr>Montserrat</vt:lpstr>
      <vt:lpstr>Office Theme</vt:lpstr>
      <vt:lpstr>ksuLTheme-horz</vt:lpstr>
      <vt:lpstr>Google Scholar and Scopus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Coleman</dc:creator>
  <cp:lastModifiedBy>Jason Coleman</cp:lastModifiedBy>
  <cp:revision>49</cp:revision>
  <dcterms:modified xsi:type="dcterms:W3CDTF">2024-10-07T23:17:07Z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1.5.3.3511</vt:lpwstr>
  </property>
</Properties>
</file>