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0" r:id="rId2"/>
    <p:sldId id="257" r:id="rId3"/>
    <p:sldId id="268" r:id="rId4"/>
    <p:sldId id="280" r:id="rId5"/>
    <p:sldId id="279" r:id="rId6"/>
    <p:sldId id="281" r:id="rId7"/>
    <p:sldId id="282" r:id="rId8"/>
    <p:sldId id="269" r:id="rId9"/>
    <p:sldId id="273" r:id="rId10"/>
    <p:sldId id="276" r:id="rId11"/>
    <p:sldId id="272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952" autoAdjust="0"/>
  </p:normalViewPr>
  <p:slideViewPr>
    <p:cSldViewPr snapToGrid="0">
      <p:cViewPr varScale="1">
        <p:scale>
          <a:sx n="42" d="100"/>
          <a:sy n="42" d="100"/>
        </p:scale>
        <p:origin x="1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F3253-C125-4F95-AFC7-F41765423A51}" type="datetimeFigureOut">
              <a:rPr lang="en-US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18AD7-C2A5-4E3E-92CC-2ADAB5BB407E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9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558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77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5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6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40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Kendra</a:t>
            </a:r>
          </a:p>
          <a:p>
            <a:pPr algn="r"/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30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18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04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57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18AD7-C2A5-4E3E-92CC-2ADAB5BB407E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94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sf.io/?view_only=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dataverse.unc.edu/" TargetMode="External"/><Relationship Id="rId4" Type="http://schemas.openxmlformats.org/officeDocument/2006/relationships/hyperlink" Target="https://dataverse.harvard.edu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state.qualtrics.com/jfe/form/SV_enzFz6cKZVPmFA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.jpeg"/><Relationship Id="rId4" Type="http://schemas.openxmlformats.org/officeDocument/2006/relationships/hyperlink" Target="mailto:kspahr@ksu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i.org/10.1162/qss_a_0026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setsearch.research.googl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ommons.datacite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</a:blip>
          <a:srcRect t="1059" b="14671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cs typeface="Calibri Light"/>
              </a:rPr>
              <a:t>Finding Social Sciences Data Sets</a:t>
            </a:r>
            <a:endParaRPr lang="en-US" sz="4000">
              <a:solidFill>
                <a:srgbClr val="FFFFFF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>
                <a:solidFill>
                  <a:srgbClr val="FFFFFF"/>
                </a:solidFill>
                <a:cs typeface="Calibri"/>
              </a:rPr>
              <a:t>Kendra Spahr</a:t>
            </a:r>
          </a:p>
          <a:p>
            <a:pPr marL="0" indent="0">
              <a:buNone/>
            </a:pPr>
            <a:r>
              <a:rPr lang="en-US" sz="2400">
                <a:solidFill>
                  <a:srgbClr val="FFFFFF"/>
                </a:solidFill>
                <a:cs typeface="Calibri"/>
              </a:rPr>
              <a:t>Academic Services Librarian</a:t>
            </a:r>
          </a:p>
          <a:p>
            <a:pPr marL="0" indent="0">
              <a:buNone/>
            </a:pPr>
            <a:r>
              <a:rPr lang="en-US" sz="2400">
                <a:solidFill>
                  <a:srgbClr val="FFFFFF"/>
                </a:solidFill>
                <a:ea typeface="Calibri"/>
                <a:cs typeface="Calibri"/>
              </a:rPr>
              <a:t>kspahr@ksu.edu</a:t>
            </a:r>
          </a:p>
        </p:txBody>
      </p:sp>
    </p:spTree>
    <p:extLst>
      <p:ext uri="{BB962C8B-B14F-4D97-AF65-F5344CB8AC3E}">
        <p14:creationId xmlns:p14="http://schemas.microsoft.com/office/powerpoint/2010/main" val="129964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 fontScale="90000"/>
          </a:bodyPr>
          <a:lstStyle/>
          <a:p>
            <a:r>
              <a:rPr lang="en-US" sz="5200">
                <a:cs typeface="Calibri Light"/>
              </a:rPr>
              <a:t>Examples of commonly used datasets at ICPSR</a:t>
            </a:r>
            <a:endParaRPr lang="en-US" sz="5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8" y="3355848"/>
            <a:ext cx="6268770" cy="282549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ea typeface="+mn-lt"/>
                <a:cs typeface="+mn-lt"/>
              </a:rPr>
              <a:t>American Community Survey (ACS)</a:t>
            </a:r>
          </a:p>
          <a:p>
            <a:r>
              <a:rPr lang="en-US">
                <a:ea typeface="+mn-lt"/>
                <a:cs typeface="+mn-lt"/>
              </a:rPr>
              <a:t>Current Population Survey (CPS)</a:t>
            </a:r>
          </a:p>
          <a:p>
            <a:r>
              <a:rPr lang="en-US">
                <a:ea typeface="+mn-lt"/>
                <a:cs typeface="+mn-lt"/>
              </a:rPr>
              <a:t>National Health and Nutrition Examination Survey (NHANES)</a:t>
            </a:r>
          </a:p>
          <a:p>
            <a:r>
              <a:rPr lang="en-US">
                <a:ea typeface="+mn-lt"/>
                <a:cs typeface="+mn-lt"/>
              </a:rPr>
              <a:t>Uniform Crime Reporting Program</a:t>
            </a:r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13" r="39710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8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en-US" sz="5200">
                <a:cs typeface="Calibri Light"/>
              </a:rPr>
              <a:t>Other data repositories</a:t>
            </a:r>
            <a:endParaRPr lang="en-US" sz="5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51" y="3423884"/>
            <a:ext cx="6253623" cy="26290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  <a:hlinkClick r:id="rId3"/>
              </a:rPr>
              <a:t>OSF.io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  <a:hlinkClick r:id="rId4"/>
              </a:rPr>
              <a:t>Harvard Dataverse</a:t>
            </a:r>
            <a:endParaRPr lang="en-US">
              <a:ea typeface="+mn-lt"/>
              <a:cs typeface="+mn-lt"/>
            </a:endParaRPr>
          </a:p>
          <a:p>
            <a:pPr>
              <a:lnSpc>
                <a:spcPct val="110000"/>
              </a:lnSpc>
            </a:pPr>
            <a:r>
              <a:rPr lang="en-US" u="sng">
                <a:ea typeface="+mn-lt"/>
                <a:cs typeface="+mn-lt"/>
                <a:hlinkClick r:id="rId5"/>
              </a:rPr>
              <a:t>Odom Institute for Research in Social Science @ UNC</a:t>
            </a:r>
          </a:p>
          <a:p>
            <a:pPr lvl="1"/>
            <a:endParaRPr lang="en-US">
              <a:cs typeface="Calibri"/>
            </a:endParaRPr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6413" r="39710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56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en-US" sz="5200">
                <a:cs typeface="Calibri Light"/>
              </a:rPr>
              <a:t>How useful is the data you found?</a:t>
            </a:r>
            <a:endParaRPr lang="en-US" sz="5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8" y="3355848"/>
            <a:ext cx="6268770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It depends!</a:t>
            </a:r>
          </a:p>
          <a:p>
            <a:r>
              <a:rPr lang="en-US">
                <a:cs typeface="Calibri"/>
              </a:rPr>
              <a:t>Factors to consider:</a:t>
            </a:r>
          </a:p>
          <a:p>
            <a:pPr lvl="1"/>
            <a:r>
              <a:rPr lang="en-US">
                <a:cs typeface="Calibri"/>
              </a:rPr>
              <a:t>Terms of use / license</a:t>
            </a:r>
          </a:p>
          <a:p>
            <a:pPr lvl="1"/>
            <a:r>
              <a:rPr lang="en-US">
                <a:cs typeface="Calibri"/>
              </a:rPr>
              <a:t>Format</a:t>
            </a:r>
          </a:p>
          <a:p>
            <a:pPr lvl="1"/>
            <a:r>
              <a:rPr lang="en-US">
                <a:cs typeface="Calibri"/>
              </a:rPr>
              <a:t>Quality of the underlying data</a:t>
            </a:r>
          </a:p>
          <a:p>
            <a:pPr lvl="1"/>
            <a:r>
              <a:rPr lang="en-US">
                <a:ea typeface="+mn-lt"/>
                <a:cs typeface="+mn-lt"/>
              </a:rPr>
              <a:t>Metadata / documentation / context</a:t>
            </a:r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13" r="39710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337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In Conclusion…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93" y="1532548"/>
            <a:ext cx="509219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Brief exit survey</a:t>
            </a:r>
            <a:endParaRPr lang="en-US"/>
          </a:p>
          <a:p>
            <a:pPr lvl="1"/>
            <a:r>
              <a:rPr lang="en-US">
                <a:ea typeface="+mn-lt"/>
                <a:cs typeface="+mn-lt"/>
              </a:rPr>
              <a:t>(Follow the QR code!)</a:t>
            </a:r>
          </a:p>
          <a:p>
            <a:pPr lvl="1"/>
            <a:r>
              <a:rPr lang="en-US">
                <a:ea typeface="+mn-lt"/>
                <a:cs typeface="+mn-lt"/>
                <a:hlinkClick r:id="rId3"/>
              </a:rPr>
              <a:t>https://kstate.qualtrics.com/jfe/form/SV_enzFz6cKZVPmFAW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How do you reach us?</a:t>
            </a:r>
          </a:p>
          <a:p>
            <a:pPr lvl="1"/>
            <a:r>
              <a:rPr lang="en-US">
                <a:ea typeface="+mn-lt"/>
                <a:cs typeface="+mn-lt"/>
              </a:rPr>
              <a:t>Kendra Spahr, Academic Services Librarian (</a:t>
            </a:r>
            <a:r>
              <a:rPr lang="en-US">
                <a:ea typeface="+mn-lt"/>
                <a:cs typeface="+mn-lt"/>
                <a:hlinkClick r:id="rId4"/>
              </a:rPr>
              <a:t>kspahr@ksu.edu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pPr lvl="1"/>
            <a:endParaRPr lang="en-US">
              <a:ea typeface="+mn-lt"/>
              <a:cs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62" r="26494" b="-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27" name="Arc 2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Qr code&#10;&#10;Description automatically generated">
            <a:extLst>
              <a:ext uri="{FF2B5EF4-FFF2-40B4-BE49-F238E27FC236}">
                <a16:creationId xmlns:a16="http://schemas.microsoft.com/office/drawing/2014/main" id="{BD6B08E6-4743-0479-1124-F43E4F7A49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2683" y="479913"/>
            <a:ext cx="2381250" cy="2381250"/>
          </a:xfrm>
          <a:prstGeom prst="rect">
            <a:avLst/>
          </a:prstGeom>
        </p:spPr>
      </p:pic>
      <p:sp>
        <p:nvSpPr>
          <p:cNvPr id="9" name="Arrow: Notched Right 8">
            <a:extLst>
              <a:ext uri="{FF2B5EF4-FFF2-40B4-BE49-F238E27FC236}">
                <a16:creationId xmlns:a16="http://schemas.microsoft.com/office/drawing/2014/main" id="{F01A778B-68C1-CCE6-569E-6F4460A40FFB}"/>
              </a:ext>
            </a:extLst>
          </p:cNvPr>
          <p:cNvSpPr/>
          <p:nvPr/>
        </p:nvSpPr>
        <p:spPr>
          <a:xfrm>
            <a:off x="4474307" y="2032000"/>
            <a:ext cx="801077" cy="322385"/>
          </a:xfrm>
          <a:prstGeom prst="notch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1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59" b="14671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cs typeface="Calibri Light"/>
              </a:rPr>
              <a:t>Learning Outcomes</a:t>
            </a:r>
            <a:endParaRPr lang="en-US" sz="36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ea typeface="+mn-lt"/>
                <a:cs typeface="+mn-lt"/>
              </a:rPr>
              <a:t>What do we want you to know before you leave? </a:t>
            </a:r>
            <a:endParaRPr lang="en-US" sz="2400">
              <a:cs typeface="Calibri"/>
            </a:endParaRPr>
          </a:p>
          <a:p>
            <a:pPr lvl="1"/>
            <a:r>
              <a:rPr lang="en-US">
                <a:ea typeface="+mn-lt"/>
                <a:cs typeface="+mn-lt"/>
              </a:rPr>
              <a:t>Learn basic strategies for finding data</a:t>
            </a:r>
            <a:endParaRPr lang="en-US">
              <a:cs typeface="Calibri"/>
            </a:endParaRPr>
          </a:p>
          <a:p>
            <a:pPr lvl="1"/>
            <a:r>
              <a:rPr lang="en-US">
                <a:ea typeface="+mn-lt"/>
                <a:cs typeface="+mn-lt"/>
              </a:rPr>
              <a:t>Identify important, reliable data sources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047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How K-State Libraries Can Help</a:t>
            </a:r>
            <a:endParaRPr lang="en-US"/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cs typeface="Calibri"/>
              </a:rPr>
              <a:t>We can help you find:</a:t>
            </a:r>
          </a:p>
          <a:p>
            <a:pPr lvl="1"/>
            <a:r>
              <a:rPr lang="en-US">
                <a:cs typeface="Calibri"/>
              </a:rPr>
              <a:t>Resources from our collection</a:t>
            </a:r>
          </a:p>
          <a:p>
            <a:pPr lvl="1"/>
            <a:r>
              <a:rPr lang="en-US">
                <a:cs typeface="Calibri"/>
              </a:rPr>
              <a:t>Free content that's reliable</a:t>
            </a:r>
          </a:p>
          <a:p>
            <a:pPr lvl="1"/>
            <a:r>
              <a:rPr lang="en-US">
                <a:cs typeface="Calibri"/>
              </a:rPr>
              <a:t>Content you might have to pay for</a:t>
            </a:r>
          </a:p>
          <a:p>
            <a:r>
              <a:rPr lang="en-US">
                <a:ea typeface="+mn-lt"/>
                <a:cs typeface="+mn-lt"/>
              </a:rPr>
              <a:t>We recommend you reach out to your department if you need:</a:t>
            </a:r>
            <a:endParaRPr lang="en-US">
              <a:cs typeface="Calibri"/>
            </a:endParaRPr>
          </a:p>
          <a:p>
            <a:pPr lvl="1"/>
            <a:r>
              <a:rPr lang="en-US">
                <a:ea typeface="+mn-lt"/>
                <a:cs typeface="+mn-lt"/>
              </a:rPr>
              <a:t>Support with data analysis </a:t>
            </a:r>
          </a:p>
          <a:p>
            <a:pPr lvl="1"/>
            <a:r>
              <a:rPr lang="en-US">
                <a:ea typeface="+mn-lt"/>
                <a:cs typeface="+mn-lt"/>
              </a:rPr>
              <a:t>Support with computational or programming tools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3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472D9-6C89-E93B-C60F-CF2A3D7D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>
            <a:normAutofit/>
          </a:bodyPr>
          <a:lstStyle/>
          <a:p>
            <a:r>
              <a:rPr lang="en-US" sz="5200">
                <a:ea typeface="Calibri Light"/>
                <a:cs typeface="Calibri Light"/>
              </a:rPr>
              <a:t>Who Collects Data?</a:t>
            </a:r>
            <a:endParaRPr lang="en-US" sz="5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C34F2-4980-5D92-5FC3-42ECED53C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8626"/>
            <a:ext cx="5158427" cy="37304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ea typeface="Calibri"/>
                <a:cs typeface="Calibri"/>
              </a:rPr>
              <a:t>Academic Researchers</a:t>
            </a:r>
          </a:p>
          <a:p>
            <a:r>
              <a:rPr lang="en-US" sz="2400" dirty="0">
                <a:ea typeface="Calibri"/>
                <a:cs typeface="Calibri"/>
              </a:rPr>
              <a:t>Academic Institutions and Affiliates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NORC (National Opinion Research Center) at the University of Chicago</a:t>
            </a:r>
          </a:p>
          <a:p>
            <a:r>
              <a:rPr lang="en-US" sz="2400" dirty="0">
                <a:ea typeface="Calibri"/>
                <a:cs typeface="Calibri"/>
              </a:rPr>
              <a:t>Governments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The United States Census Bureau</a:t>
            </a:r>
          </a:p>
          <a:p>
            <a:pPr>
              <a:buFont typeface="Arial"/>
              <a:buChar char="•"/>
            </a:pPr>
            <a:r>
              <a:rPr lang="en-US" sz="2400" dirty="0">
                <a:cs typeface="Calibri"/>
              </a:rPr>
              <a:t>Business Intelligence Firms</a:t>
            </a:r>
          </a:p>
          <a:p>
            <a:pPr marL="800100" lvl="1" indent="-285750">
              <a:buFont typeface="Arial"/>
              <a:buChar char="•"/>
            </a:pPr>
            <a:r>
              <a:rPr lang="en-US" dirty="0">
                <a:cs typeface="Calibri"/>
              </a:rPr>
              <a:t>Mintel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62CD4-9C46-B6F3-D4DF-3BCD252BA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9154" y="2398626"/>
            <a:ext cx="5164645" cy="37304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ea typeface="Calibri"/>
                <a:cs typeface="Calibri"/>
              </a:rPr>
              <a:t>NGOs</a:t>
            </a:r>
          </a:p>
          <a:p>
            <a:pPr lvl="1"/>
            <a:r>
              <a:rPr lang="en-US">
                <a:ea typeface="Calibri"/>
                <a:cs typeface="Calibri"/>
              </a:rPr>
              <a:t>The </a:t>
            </a:r>
            <a:r>
              <a:rPr lang="en-US" err="1">
                <a:ea typeface="Calibri"/>
                <a:cs typeface="Calibri"/>
              </a:rPr>
              <a:t>Organisation</a:t>
            </a:r>
            <a:r>
              <a:rPr lang="en-US">
                <a:ea typeface="Calibri"/>
                <a:cs typeface="Calibri"/>
              </a:rPr>
              <a:t> for Economic Co-operation and Development (OECD)</a:t>
            </a:r>
          </a:p>
          <a:p>
            <a:pPr marL="342900"/>
            <a:r>
              <a:rPr lang="en-US" sz="2400">
                <a:ea typeface="Calibri"/>
                <a:cs typeface="Calibri"/>
              </a:rPr>
              <a:t>Polling</a:t>
            </a:r>
          </a:p>
          <a:p>
            <a:pPr lvl="1"/>
            <a:r>
              <a:rPr lang="en-US">
                <a:ea typeface="Calibri"/>
                <a:cs typeface="Calibri"/>
              </a:rPr>
              <a:t>Gallup</a:t>
            </a:r>
          </a:p>
          <a:p>
            <a:r>
              <a:rPr lang="en-US" sz="2400">
                <a:ea typeface="Calibri"/>
                <a:cs typeface="Calibri"/>
              </a:rPr>
              <a:t>Think Tanks</a:t>
            </a:r>
          </a:p>
          <a:p>
            <a:pPr lvl="1"/>
            <a:r>
              <a:rPr lang="en-US">
                <a:ea typeface="Calibri"/>
                <a:cs typeface="Calibri"/>
              </a:rPr>
              <a:t>Pew Research Center</a:t>
            </a:r>
          </a:p>
          <a:p>
            <a:endParaRPr lang="en-US" sz="20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49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882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079434" cy="1957421"/>
          </a:xfrm>
        </p:spPr>
        <p:txBody>
          <a:bodyPr>
            <a:normAutofit/>
          </a:bodyPr>
          <a:lstStyle/>
          <a:p>
            <a:r>
              <a:rPr lang="en-US" sz="4000">
                <a:ea typeface="Calibri Light"/>
                <a:cs typeface="Calibri Light"/>
              </a:rPr>
              <a:t>FAIR Data Principles </a:t>
            </a:r>
            <a:r>
              <a:rPr lang="en-US" sz="4000">
                <a:latin typeface="Calibri Light"/>
                <a:ea typeface="Calibri Light"/>
                <a:cs typeface="Calibri Light"/>
              </a:rPr>
              <a:t>for Scientific Data Management and Stewardship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937"/>
            <a:ext cx="5058641" cy="41884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400" dirty="0">
              <a:cs typeface="Calibri"/>
            </a:endParaRPr>
          </a:p>
          <a:p>
            <a:r>
              <a:rPr lang="en-US" u="sng" dirty="0">
                <a:cs typeface="Calibri"/>
              </a:rPr>
              <a:t>F</a:t>
            </a:r>
            <a:r>
              <a:rPr lang="en-US" dirty="0">
                <a:cs typeface="Calibri"/>
              </a:rPr>
              <a:t>indable: how do users know it exists?</a:t>
            </a:r>
          </a:p>
          <a:p>
            <a:r>
              <a:rPr lang="en-US" u="sng" dirty="0">
                <a:cs typeface="Calibri"/>
              </a:rPr>
              <a:t>A</a:t>
            </a:r>
            <a:r>
              <a:rPr lang="en-US" dirty="0">
                <a:cs typeface="Calibri"/>
              </a:rPr>
              <a:t>ccessible: how can it be accessed by users?</a:t>
            </a:r>
          </a:p>
          <a:p>
            <a:r>
              <a:rPr lang="en-US" u="sng" dirty="0">
                <a:cs typeface="Calibri"/>
              </a:rPr>
              <a:t>I</a:t>
            </a:r>
            <a:r>
              <a:rPr lang="en-US" dirty="0">
                <a:cs typeface="Calibri"/>
              </a:rPr>
              <a:t>nteroperable: what system(s) do users need?</a:t>
            </a:r>
          </a:p>
          <a:p>
            <a:r>
              <a:rPr lang="en-US" u="sng" dirty="0">
                <a:cs typeface="Calibri"/>
              </a:rPr>
              <a:t>R</a:t>
            </a:r>
            <a:r>
              <a:rPr lang="en-US" dirty="0">
                <a:cs typeface="Calibri"/>
              </a:rPr>
              <a:t>eusable: data is described with rich metadata</a:t>
            </a:r>
          </a:p>
        </p:txBody>
      </p:sp>
    </p:spTree>
    <p:extLst>
      <p:ext uri="{BB962C8B-B14F-4D97-AF65-F5344CB8AC3E}">
        <p14:creationId xmlns:p14="http://schemas.microsoft.com/office/powerpoint/2010/main" val="189077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203A5A-2BF1-96B2-1B78-01BAC6EA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Data Citation Practices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2D725-DACF-4968-E20E-8C9C83F1AD6E}"/>
              </a:ext>
            </a:extLst>
          </p:cNvPr>
          <p:cNvSpPr txBox="1"/>
          <p:nvPr/>
        </p:nvSpPr>
        <p:spPr>
          <a:xfrm>
            <a:off x="4654295" y="502920"/>
            <a:ext cx="6894576" cy="146304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/>
              <a:t>Gregory, K., Ninkov, A., Ripp, C., Roblin, E., Peters, I., &amp; Haustein, S. (2023). Tracing data: A survey investigating disciplinary differences in data citation. </a:t>
            </a:r>
            <a:r>
              <a:rPr lang="en-US" sz="2000" i="1"/>
              <a:t>Quantitative Science Studies</a:t>
            </a:r>
            <a:r>
              <a:rPr lang="en-US" sz="2000"/>
              <a:t>, </a:t>
            </a:r>
            <a:r>
              <a:rPr lang="en-US" sz="2000" i="1"/>
              <a:t>4</a:t>
            </a:r>
            <a:r>
              <a:rPr lang="en-US" sz="2000"/>
              <a:t>(3), 622–649. </a:t>
            </a:r>
            <a:r>
              <a:rPr lang="en-US" sz="2000">
                <a:hlinkClick r:id="rId2"/>
              </a:rPr>
              <a:t>https://doi.org/10.1162/qss_a_00264</a:t>
            </a:r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55C6FE1-3FD2-7233-295B-1E03C17293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0936" y="2469153"/>
            <a:ext cx="10917936" cy="360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5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96CC-0730-4968-D9A7-18E172F8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Data Sharing: Funder Mandates and Journal Policies</a:t>
            </a:r>
            <a:endParaRPr lang="en-US"/>
          </a:p>
        </p:txBody>
      </p:sp>
      <p:pic>
        <p:nvPicPr>
          <p:cNvPr id="4" name="Content Placeholder 3" descr="A close-up of a menu&#10;&#10;Description automatically generated">
            <a:extLst>
              <a:ext uri="{FF2B5EF4-FFF2-40B4-BE49-F238E27FC236}">
                <a16:creationId xmlns:a16="http://schemas.microsoft.com/office/drawing/2014/main" id="{9A6BADEB-1D13-D690-D061-804161C42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50" y="2265947"/>
            <a:ext cx="4381500" cy="1371600"/>
          </a:xfrm>
        </p:spPr>
      </p:pic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C345CBF0-BB52-EB7B-0E28-123F6A278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0653" y="1554731"/>
            <a:ext cx="5943600" cy="1390650"/>
          </a:xfrm>
          <a:prstGeom prst="rect">
            <a:avLst/>
          </a:prstGeom>
        </p:spPr>
      </p:pic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777280D4-BFD4-6E9D-AF7D-8397DFDED5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700" y="4076341"/>
            <a:ext cx="3000375" cy="1638300"/>
          </a:xfrm>
          <a:prstGeom prst="rect">
            <a:avLst/>
          </a:prstGeom>
        </p:spPr>
      </p:pic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5A711772-A36C-8025-25BB-DFC4EEA78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8936" y="4948148"/>
            <a:ext cx="4581525" cy="1504950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1D83B06-68C9-0CD2-2740-5C66AC5D98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0238" y="3529732"/>
            <a:ext cx="59436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0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>
            <a:normAutofit/>
          </a:bodyPr>
          <a:lstStyle/>
          <a:p>
            <a:r>
              <a:rPr lang="en-US" sz="5200">
                <a:cs typeface="Calibri Light"/>
              </a:rPr>
              <a:t>Data Search Tools</a:t>
            </a:r>
            <a:endParaRPr lang="en-US" sz="52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E2B2E-AEA6-6652-8B1A-9236AA9CB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398626"/>
            <a:ext cx="5158427" cy="37304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Most effective methods (based on my experience) </a:t>
            </a:r>
          </a:p>
          <a:p>
            <a:r>
              <a:rPr lang="en-US" sz="2400" dirty="0">
                <a:ea typeface="Calibri"/>
                <a:cs typeface="Calibri"/>
              </a:rPr>
              <a:t>Search scholarly literature to identify data sources other scholars are using</a:t>
            </a:r>
          </a:p>
          <a:p>
            <a:r>
              <a:rPr lang="en-US" sz="2400" dirty="0">
                <a:ea typeface="Calibri"/>
                <a:cs typeface="Calibri"/>
              </a:rPr>
              <a:t>Search data repositories like ICPSR</a:t>
            </a:r>
          </a:p>
          <a:p>
            <a:endParaRPr lang="en-US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000" dirty="0"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89154" y="2398626"/>
            <a:ext cx="5164645" cy="3730460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lvl="1" indent="0">
              <a:buNone/>
            </a:pPr>
            <a:r>
              <a:rPr lang="en-US" dirty="0">
                <a:cs typeface="Calibri"/>
              </a:rPr>
              <a:t>Other methods</a:t>
            </a:r>
          </a:p>
          <a:p>
            <a:pPr lvl="1"/>
            <a:r>
              <a:rPr lang="en-US" dirty="0">
                <a:cs typeface="Calibri"/>
              </a:rPr>
              <a:t>Google domain search for government websites</a:t>
            </a:r>
            <a:endParaRPr lang="en-US" dirty="0">
              <a:ea typeface="Calibri"/>
              <a:cs typeface="Calibri"/>
            </a:endParaRPr>
          </a:p>
          <a:p>
            <a:pPr lvl="2"/>
            <a:r>
              <a:rPr lang="en-US" sz="2400" dirty="0">
                <a:cs typeface="Calibri"/>
              </a:rPr>
              <a:t> (search terms before </a:t>
            </a:r>
            <a:r>
              <a:rPr lang="en-US" sz="2400" dirty="0" err="1">
                <a:cs typeface="Calibri"/>
              </a:rPr>
              <a:t>site:gov</a:t>
            </a:r>
            <a:r>
              <a:rPr lang="en-US" sz="2400" dirty="0">
                <a:cs typeface="Calibri"/>
              </a:rPr>
              <a:t> )</a:t>
            </a:r>
            <a:endParaRPr lang="en-US" sz="2400" dirty="0">
              <a:ea typeface="Calibri"/>
              <a:cs typeface="Calibri"/>
            </a:endParaRPr>
          </a:p>
          <a:p>
            <a:pPr lvl="1"/>
            <a:r>
              <a:rPr lang="en-US" dirty="0">
                <a:cs typeface="Calibri"/>
                <a:hlinkClick r:id="rId3"/>
              </a:rPr>
              <a:t>Google Dataset Search</a:t>
            </a:r>
            <a:r>
              <a:rPr lang="en-US" dirty="0">
                <a:cs typeface="Calibri"/>
              </a:rPr>
              <a:t> (free)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>
                <a:ea typeface="Calibri"/>
                <a:cs typeface="Calibri"/>
              </a:rPr>
              <a:t>Statista (library database)</a:t>
            </a:r>
          </a:p>
          <a:p>
            <a:pPr lvl="1"/>
            <a:r>
              <a:rPr lang="en-US" dirty="0">
                <a:ea typeface="Calibri"/>
                <a:cs typeface="Calibri"/>
                <a:hlinkClick r:id="rId4"/>
              </a:rPr>
              <a:t>DataCite Commons</a:t>
            </a:r>
            <a:r>
              <a:rPr lang="en-US" dirty="0">
                <a:ea typeface="Calibri"/>
                <a:cs typeface="Calibri"/>
              </a:rPr>
              <a:t> (free)</a:t>
            </a:r>
          </a:p>
          <a:p>
            <a:pPr lvl="1"/>
            <a:endParaRPr lang="en-US" sz="2000" dirty="0">
              <a:ea typeface="Calibri"/>
              <a:cs typeface="Calibri"/>
            </a:endParaRPr>
          </a:p>
          <a:p>
            <a:pPr lvl="1"/>
            <a:endParaRPr lang="en-US" sz="2000" dirty="0">
              <a:ea typeface="Calibri"/>
              <a:cs typeface="Calibri"/>
            </a:endParaRPr>
          </a:p>
          <a:p>
            <a:pPr lvl="1"/>
            <a:endParaRPr lang="en-US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515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139FE-022D-4C6C-957F-144CC7CB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 fontScale="90000"/>
          </a:bodyPr>
          <a:lstStyle/>
          <a:p>
            <a:br>
              <a:rPr lang="en-US" sz="4000"/>
            </a:br>
            <a:br>
              <a:rPr lang="en-US" sz="4000"/>
            </a:br>
            <a:br>
              <a:rPr lang="en-US" sz="4000"/>
            </a:br>
            <a:br>
              <a:rPr lang="en-US" sz="5200"/>
            </a:b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ICPSR (Inter-University Consortium for Political and Social Research)</a:t>
            </a:r>
            <a:endParaRPr lang="en-US" sz="5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E871-2BCE-4D17-930C-4262A5D5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8" y="3355848"/>
            <a:ext cx="6268770" cy="29071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lvl="1"/>
            <a:r>
              <a:rPr lang="en-US" dirty="0">
                <a:cs typeface="Calibri"/>
              </a:rPr>
              <a:t>A very important source of social sciences data</a:t>
            </a:r>
          </a:p>
          <a:p>
            <a:pPr lvl="1"/>
            <a:r>
              <a:rPr lang="en-US" dirty="0">
                <a:cs typeface="Calibri"/>
              </a:rPr>
              <a:t>Repository and archive curated by University of Michigan </a:t>
            </a:r>
          </a:p>
          <a:p>
            <a:pPr lvl="1"/>
            <a:r>
              <a:rPr lang="en-US" dirty="0">
                <a:cs typeface="Calibri"/>
              </a:rPr>
              <a:t>Thousands of datasets across many fields</a:t>
            </a:r>
          </a:p>
          <a:p>
            <a:pPr lvl="1"/>
            <a:r>
              <a:rPr lang="en-US" dirty="0">
                <a:cs typeface="Calibri"/>
              </a:rPr>
              <a:t>Some data is free, and some is available only to subscribers...which includes K-State!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9BAEAFAB-AD12-426B-AE97-DC3BB5AAB1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13" r="39710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29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508</Words>
  <Application>Microsoft Office PowerPoint</Application>
  <PresentationFormat>Widescreen</PresentationFormat>
  <Paragraphs>89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Finding Social Sciences Data Sets</vt:lpstr>
      <vt:lpstr>Learning Outcomes</vt:lpstr>
      <vt:lpstr>How K-State Libraries Can Help</vt:lpstr>
      <vt:lpstr>Who Collects Data?</vt:lpstr>
      <vt:lpstr>FAIR Data Principles for Scientific Data Management and Stewardship</vt:lpstr>
      <vt:lpstr>Data Citation Practices</vt:lpstr>
      <vt:lpstr>Data Sharing: Funder Mandates and Journal Policies</vt:lpstr>
      <vt:lpstr>Data Search Tools</vt:lpstr>
      <vt:lpstr>    ICPSR (Inter-University Consortium for Political and Social Research)</vt:lpstr>
      <vt:lpstr>Examples of commonly used datasets at ICPSR</vt:lpstr>
      <vt:lpstr>Other data repositories</vt:lpstr>
      <vt:lpstr>How useful is the data you found?</vt:lpstr>
      <vt:lpstr>In Conclusion…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Spahr</dc:creator>
  <cp:lastModifiedBy>Kendra Spahr</cp:lastModifiedBy>
  <cp:revision>2</cp:revision>
  <dcterms:created xsi:type="dcterms:W3CDTF">2021-02-08T19:12:00Z</dcterms:created>
  <dcterms:modified xsi:type="dcterms:W3CDTF">2024-10-21T18:00:15Z</dcterms:modified>
</cp:coreProperties>
</file>