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20"/>
  </p:handoutMasterIdLst>
  <p:sldIdLst>
    <p:sldId id="256" r:id="rId2"/>
    <p:sldId id="257" r:id="rId3"/>
    <p:sldId id="274" r:id="rId4"/>
    <p:sldId id="258" r:id="rId5"/>
    <p:sldId id="259" r:id="rId6"/>
    <p:sldId id="265" r:id="rId7"/>
    <p:sldId id="266" r:id="rId8"/>
    <p:sldId id="260" r:id="rId9"/>
    <p:sldId id="261" r:id="rId10"/>
    <p:sldId id="267" r:id="rId11"/>
    <p:sldId id="268" r:id="rId12"/>
    <p:sldId id="269" r:id="rId13"/>
    <p:sldId id="271" r:id="rId14"/>
    <p:sldId id="273" r:id="rId15"/>
    <p:sldId id="270" r:id="rId16"/>
    <p:sldId id="272" r:id="rId17"/>
    <p:sldId id="263" r:id="rId18"/>
    <p:sldId id="264" r:id="rId19"/>
  </p:sldIdLst>
  <p:sldSz cx="9144000" cy="6858000" type="screen4x3"/>
  <p:notesSz cx="9296400" cy="7010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9" d="100"/>
          <a:sy n="69" d="100"/>
        </p:scale>
        <p:origin x="1596"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4061"/>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09" y="0"/>
            <a:ext cx="4028440" cy="350520"/>
          </a:xfrm>
          <a:prstGeom prst="rect">
            <a:avLst/>
          </a:prstGeom>
        </p:spPr>
        <p:txBody>
          <a:bodyPr vert="horz" lIns="93177" tIns="46589" rIns="93177" bIns="46589" rtlCol="0"/>
          <a:lstStyle>
            <a:lvl1pPr algn="r">
              <a:defRPr sz="1200"/>
            </a:lvl1pPr>
          </a:lstStyle>
          <a:p>
            <a:fld id="{FF40557B-B50F-43ED-A0FC-84F8ECFD67C5}" type="datetimeFigureOut">
              <a:rPr lang="en-US" smtClean="0"/>
              <a:t>9/16/2024</a:t>
            </a:fld>
            <a:endParaRPr lang="en-US"/>
          </a:p>
        </p:txBody>
      </p:sp>
      <p:sp>
        <p:nvSpPr>
          <p:cNvPr id="4" name="Footer Placeholder 3"/>
          <p:cNvSpPr>
            <a:spLocks noGrp="1"/>
          </p:cNvSpPr>
          <p:nvPr>
            <p:ph type="ftr" sz="quarter" idx="2"/>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0520"/>
          </a:xfrm>
          <a:prstGeom prst="rect">
            <a:avLst/>
          </a:prstGeom>
        </p:spPr>
        <p:txBody>
          <a:bodyPr vert="horz" lIns="93177" tIns="46589" rIns="93177" bIns="46589" rtlCol="0" anchor="b"/>
          <a:lstStyle>
            <a:lvl1pPr algn="r">
              <a:defRPr sz="1200"/>
            </a:lvl1pPr>
          </a:lstStyle>
          <a:p>
            <a:fld id="{05D205DF-3011-4E8F-8976-DCB7DCE0F0B9}" type="slidenum">
              <a:rPr lang="en-US" smtClean="0"/>
              <a:t>‹#›</a:t>
            </a:fld>
            <a:endParaRPr lang="en-US"/>
          </a:p>
        </p:txBody>
      </p:sp>
    </p:spTree>
    <p:extLst>
      <p:ext uri="{BB962C8B-B14F-4D97-AF65-F5344CB8AC3E}">
        <p14:creationId xmlns:p14="http://schemas.microsoft.com/office/powerpoint/2010/main" val="194687047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17C792F-31EE-C344-A2D6-ED544E6AF3F4}" type="datetimeFigureOut">
              <a:rPr lang="en-US" smtClean="0"/>
              <a:pPr/>
              <a:t>9/16/2024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4DBE74-70D2-8C43-ADAD-6EB1AA575FD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17C792F-31EE-C344-A2D6-ED544E6AF3F4}" type="datetimeFigureOut">
              <a:rPr lang="en-US" smtClean="0"/>
              <a:pPr/>
              <a:t>9/16/2024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4DBE74-70D2-8C43-ADAD-6EB1AA575FD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17C792F-31EE-C344-A2D6-ED544E6AF3F4}" type="datetimeFigureOut">
              <a:rPr lang="en-US" smtClean="0"/>
              <a:pPr/>
              <a:t>9/16/2024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4DBE74-70D2-8C43-ADAD-6EB1AA575FD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95690"/>
            <a:ext cx="8229600" cy="1143000"/>
          </a:xfrm>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17C792F-31EE-C344-A2D6-ED544E6AF3F4}" type="datetimeFigureOut">
              <a:rPr lang="en-US" smtClean="0"/>
              <a:pPr/>
              <a:t>9/16/2024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4DBE74-70D2-8C43-ADAD-6EB1AA575FD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17C792F-31EE-C344-A2D6-ED544E6AF3F4}" type="datetimeFigureOut">
              <a:rPr lang="en-US" smtClean="0"/>
              <a:pPr/>
              <a:t>9/16/2024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4DBE74-70D2-8C43-ADAD-6EB1AA575FD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92782"/>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17C792F-31EE-C344-A2D6-ED544E6AF3F4}" type="datetimeFigureOut">
              <a:rPr lang="en-US" smtClean="0"/>
              <a:pPr/>
              <a:t>9/16/2024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4DBE74-70D2-8C43-ADAD-6EB1AA575FD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92782"/>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17C792F-31EE-C344-A2D6-ED544E6AF3F4}" type="datetimeFigureOut">
              <a:rPr lang="en-US" smtClean="0"/>
              <a:pPr/>
              <a:t>9/16/2024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4DBE74-70D2-8C43-ADAD-6EB1AA575FD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407550"/>
            <a:ext cx="8229600" cy="11430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017C792F-31EE-C344-A2D6-ED544E6AF3F4}" type="datetimeFigureOut">
              <a:rPr lang="en-US" smtClean="0"/>
              <a:pPr/>
              <a:t>9/16/2024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4DBE74-70D2-8C43-ADAD-6EB1AA575FD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7C792F-31EE-C344-A2D6-ED544E6AF3F4}" type="datetimeFigureOut">
              <a:rPr lang="en-US" smtClean="0"/>
              <a:pPr/>
              <a:t>9/16/2024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4DBE74-70D2-8C43-ADAD-6EB1AA575FD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17C792F-31EE-C344-A2D6-ED544E6AF3F4}" type="datetimeFigureOut">
              <a:rPr lang="en-US" smtClean="0"/>
              <a:pPr/>
              <a:t>9/16/2024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4DBE74-70D2-8C43-ADAD-6EB1AA575FD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17C792F-31EE-C344-A2D6-ED544E6AF3F4}" type="datetimeFigureOut">
              <a:rPr lang="en-US" smtClean="0"/>
              <a:pPr/>
              <a:t>9/16/2024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4DBE74-70D2-8C43-ADAD-6EB1AA575FD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PPT background.jpg"/>
          <p:cNvPicPr>
            <a:picLocks noChangeAspect="1"/>
          </p:cNvPicPr>
          <p:nvPr userDrawn="1"/>
        </p:nvPicPr>
        <p:blipFill>
          <a:blip r:embed="rId13"/>
          <a:stretch>
            <a:fillRect/>
          </a:stretch>
        </p:blipFill>
        <p:spPr>
          <a:xfrm>
            <a:off x="3166" y="0"/>
            <a:ext cx="9137668" cy="6858000"/>
          </a:xfrm>
          <a:prstGeom prst="rect">
            <a:avLst/>
          </a:prstGeom>
        </p:spPr>
      </p:pic>
      <p:sp>
        <p:nvSpPr>
          <p:cNvPr id="2" name="Title Placeholder 1"/>
          <p:cNvSpPr>
            <a:spLocks noGrp="1"/>
          </p:cNvSpPr>
          <p:nvPr>
            <p:ph type="title"/>
          </p:nvPr>
        </p:nvSpPr>
        <p:spPr>
          <a:xfrm>
            <a:off x="457200" y="718521"/>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2086252"/>
            <a:ext cx="8229600" cy="403991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7C792F-31EE-C344-A2D6-ED544E6AF3F4}" type="datetimeFigureOut">
              <a:rPr lang="en-US" smtClean="0"/>
              <a:pPr/>
              <a:t>9/16/2024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4DBE74-70D2-8C43-ADAD-6EB1AA575FD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jcr.oxfordjournals.org/content/33/1/1.full#ref-34" TargetMode="External"/><Relationship Id="rId7" Type="http://schemas.openxmlformats.org/officeDocument/2006/relationships/hyperlink" Target="http://jcr.oxfordjournals.org/content/33/1/1.full#ref-68" TargetMode="External"/><Relationship Id="rId2" Type="http://schemas.openxmlformats.org/officeDocument/2006/relationships/hyperlink" Target="http://jcr.oxfordjournals.org/content/33/1/1.full#ref-4" TargetMode="External"/><Relationship Id="rId1" Type="http://schemas.openxmlformats.org/officeDocument/2006/relationships/slideLayout" Target="../slideLayouts/slideLayout2.xml"/><Relationship Id="rId6" Type="http://schemas.openxmlformats.org/officeDocument/2006/relationships/hyperlink" Target="http://jcr.oxfordjournals.org/content/33/1/1.full#ref-104" TargetMode="External"/><Relationship Id="rId5" Type="http://schemas.openxmlformats.org/officeDocument/2006/relationships/hyperlink" Target="http://jcr.oxfordjournals.org/content/33/1/1.full#ref-27" TargetMode="External"/><Relationship Id="rId4" Type="http://schemas.openxmlformats.org/officeDocument/2006/relationships/hyperlink" Target="http://jcr.oxfordjournals.org/content/33/1/1.full#ref-11"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guides.lib.k-state.edu/citation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guides.lib.k-state.edu/?b=s" TargetMode="External"/><Relationship Id="rId2" Type="http://schemas.openxmlformats.org/officeDocument/2006/relationships/hyperlink" Target="https://lib.k-state.edu/services-support/research-help/find-librarian/" TargetMode="External"/><Relationship Id="rId1" Type="http://schemas.openxmlformats.org/officeDocument/2006/relationships/slideLayout" Target="../slideLayouts/slideLayout2.xml"/><Relationship Id="rId4" Type="http://schemas.openxmlformats.org/officeDocument/2006/relationships/hyperlink" Target="https://lib.k-state.edu/services-support/research-help/"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Conducting a Literature Review</a:t>
            </a:r>
          </a:p>
        </p:txBody>
      </p:sp>
      <p:sp>
        <p:nvSpPr>
          <p:cNvPr id="3" name="Subtitle 2"/>
          <p:cNvSpPr>
            <a:spLocks noGrp="1"/>
          </p:cNvSpPr>
          <p:nvPr>
            <p:ph type="subTitle" idx="1"/>
          </p:nvPr>
        </p:nvSpPr>
        <p:spPr/>
        <p:txBody>
          <a:bodyPr/>
          <a:lstStyle/>
          <a:p>
            <a:r>
              <a:rPr lang="en-US" dirty="0"/>
              <a:t>Laura Bonella </a:t>
            </a:r>
          </a:p>
          <a:p>
            <a:r>
              <a:rPr lang="en-US" sz="2800" dirty="0"/>
              <a:t>Academic Services Librarian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the literature review</a:t>
            </a:r>
          </a:p>
        </p:txBody>
      </p:sp>
      <p:sp>
        <p:nvSpPr>
          <p:cNvPr id="3" name="Content Placeholder 2"/>
          <p:cNvSpPr>
            <a:spLocks noGrp="1"/>
          </p:cNvSpPr>
          <p:nvPr>
            <p:ph idx="1"/>
          </p:nvPr>
        </p:nvSpPr>
        <p:spPr>
          <a:xfrm>
            <a:off x="457200" y="1855342"/>
            <a:ext cx="8229600" cy="4039911"/>
          </a:xfrm>
        </p:spPr>
        <p:txBody>
          <a:bodyPr>
            <a:normAutofit fontScale="70000" lnSpcReduction="20000"/>
          </a:bodyPr>
          <a:lstStyle/>
          <a:p>
            <a:pPr lvl="0"/>
            <a:r>
              <a:rPr lang="en-US" sz="3400" dirty="0"/>
              <a:t>Summarize the major contributions of the significant articles</a:t>
            </a:r>
          </a:p>
          <a:p>
            <a:pPr lvl="0"/>
            <a:endParaRPr lang="en-US" dirty="0"/>
          </a:p>
          <a:p>
            <a:pPr marL="457200" lvl="1" indent="0">
              <a:buNone/>
            </a:pPr>
            <a:r>
              <a:rPr lang="en-US" dirty="0"/>
              <a:t>“</a:t>
            </a:r>
            <a:r>
              <a:rPr lang="en-US" b="1" dirty="0">
                <a:solidFill>
                  <a:srgbClr val="FF0000"/>
                </a:solidFill>
              </a:rPr>
              <a:t>Studies have considered a number of variables </a:t>
            </a:r>
            <a:r>
              <a:rPr lang="en-US" dirty="0"/>
              <a:t>influencing the practice of breast-feeding, including </a:t>
            </a:r>
            <a:r>
              <a:rPr lang="en-US" b="1" dirty="0">
                <a:solidFill>
                  <a:srgbClr val="FF0000"/>
                </a:solidFill>
              </a:rPr>
              <a:t>perceived constraints </a:t>
            </a:r>
            <a:r>
              <a:rPr lang="en-US" dirty="0"/>
              <a:t>(Li, </a:t>
            </a:r>
            <a:r>
              <a:rPr lang="en-US" dirty="0" err="1"/>
              <a:t>Fridinger</a:t>
            </a:r>
            <a:r>
              <a:rPr lang="en-US" dirty="0"/>
              <a:t>, &amp; </a:t>
            </a:r>
            <a:r>
              <a:rPr lang="en-US" dirty="0" err="1"/>
              <a:t>Grummer</a:t>
            </a:r>
            <a:r>
              <a:rPr lang="en-US" dirty="0"/>
              <a:t>-Strawn, 2002), </a:t>
            </a:r>
            <a:r>
              <a:rPr lang="en-US" b="1" dirty="0">
                <a:solidFill>
                  <a:srgbClr val="FF0000"/>
                </a:solidFill>
              </a:rPr>
              <a:t>mother's age or race </a:t>
            </a:r>
            <a:r>
              <a:rPr lang="en-US" dirty="0"/>
              <a:t>(Brownell, Hutton, Hartman, &amp; </a:t>
            </a:r>
            <a:r>
              <a:rPr lang="en-US" dirty="0" err="1"/>
              <a:t>Dabrow</a:t>
            </a:r>
            <a:r>
              <a:rPr lang="en-US" dirty="0"/>
              <a:t>, 2002; </a:t>
            </a:r>
            <a:r>
              <a:rPr lang="en-US" dirty="0" err="1"/>
              <a:t>Fooladi</a:t>
            </a:r>
            <a:r>
              <a:rPr lang="en-US" dirty="0"/>
              <a:t>, 2001; </a:t>
            </a:r>
            <a:r>
              <a:rPr lang="en-US" dirty="0" err="1"/>
              <a:t>Khoury</a:t>
            </a:r>
            <a:r>
              <a:rPr lang="en-US" dirty="0"/>
              <a:t>, </a:t>
            </a:r>
            <a:r>
              <a:rPr lang="en-US" dirty="0" err="1"/>
              <a:t>Mitra</a:t>
            </a:r>
            <a:r>
              <a:rPr lang="en-US" dirty="0"/>
              <a:t>, Hinton, Carothers, &amp; </a:t>
            </a:r>
            <a:r>
              <a:rPr lang="en-US" dirty="0" err="1"/>
              <a:t>Sheil</a:t>
            </a:r>
            <a:r>
              <a:rPr lang="en-US" dirty="0"/>
              <a:t>, 2002; </a:t>
            </a:r>
            <a:r>
              <a:rPr lang="en-US" dirty="0" err="1"/>
              <a:t>Libbus</a:t>
            </a:r>
            <a:r>
              <a:rPr lang="en-US" dirty="0"/>
              <a:t> &amp; </a:t>
            </a:r>
            <a:r>
              <a:rPr lang="en-US" dirty="0" err="1"/>
              <a:t>Kolostov</a:t>
            </a:r>
            <a:r>
              <a:rPr lang="en-US" dirty="0"/>
              <a:t>, 1994; </a:t>
            </a:r>
            <a:r>
              <a:rPr lang="en-US" dirty="0" err="1"/>
              <a:t>Wiemann</a:t>
            </a:r>
            <a:r>
              <a:rPr lang="en-US" dirty="0"/>
              <a:t>, DuBois, &amp; Berenson, 1998), </a:t>
            </a:r>
            <a:r>
              <a:rPr lang="en-US" b="1" dirty="0">
                <a:solidFill>
                  <a:srgbClr val="FF0000"/>
                </a:solidFill>
              </a:rPr>
              <a:t>the father's influence on infant feeding practices </a:t>
            </a:r>
            <a:r>
              <a:rPr lang="en-US" dirty="0"/>
              <a:t>(Schmidt &amp; </a:t>
            </a:r>
            <a:r>
              <a:rPr lang="en-US" dirty="0" err="1"/>
              <a:t>Sigman</a:t>
            </a:r>
            <a:r>
              <a:rPr lang="en-US" dirty="0"/>
              <a:t> -Grant, 2000; Sharma &amp; </a:t>
            </a:r>
            <a:r>
              <a:rPr lang="en-US" dirty="0" err="1"/>
              <a:t>Petosa</a:t>
            </a:r>
            <a:r>
              <a:rPr lang="en-US" dirty="0"/>
              <a:t>, 1997), and </a:t>
            </a:r>
            <a:r>
              <a:rPr lang="en-US" b="1" dirty="0">
                <a:solidFill>
                  <a:srgbClr val="FF0000"/>
                </a:solidFill>
              </a:rPr>
              <a:t>other demographic factors </a:t>
            </a:r>
            <a:r>
              <a:rPr lang="en-US" dirty="0"/>
              <a:t>such as geographic location, educational level, and occupation (Shelton &amp; Wang, 1997).”</a:t>
            </a:r>
          </a:p>
          <a:p>
            <a:pPr marL="800100" lvl="2" indent="0">
              <a:buNone/>
            </a:pPr>
            <a:r>
              <a:rPr lang="en-US" sz="2300" dirty="0" err="1"/>
              <a:t>Bomba</a:t>
            </a:r>
            <a:r>
              <a:rPr lang="en-US" sz="2300" dirty="0"/>
              <a:t>, Anne </a:t>
            </a:r>
            <a:r>
              <a:rPr lang="en-US" sz="2300" dirty="0" err="1"/>
              <a:t>K,PhD</a:t>
            </a:r>
            <a:r>
              <a:rPr lang="en-US" sz="2300" dirty="0"/>
              <a:t>., C.F.C.S., Chang, Y., PhD., Knight, Kathy </a:t>
            </a:r>
            <a:r>
              <a:rPr lang="en-US" sz="2300" dirty="0" err="1"/>
              <a:t>B,PhD</a:t>
            </a:r>
            <a:r>
              <a:rPr lang="en-US" sz="2300" dirty="0"/>
              <a:t>., R.D., Tidwell, Diane K, </a:t>
            </a:r>
            <a:r>
              <a:rPr lang="en-US" sz="2300" dirty="0" err="1"/>
              <a:t>PhD,R.D</a:t>
            </a:r>
            <a:r>
              <a:rPr lang="en-US" sz="2300" dirty="0"/>
              <a:t>., L.D., </a:t>
            </a:r>
            <a:r>
              <a:rPr lang="en-US" sz="2300" dirty="0" err="1"/>
              <a:t>Wachter</a:t>
            </a:r>
            <a:r>
              <a:rPr lang="en-US" sz="2300" dirty="0"/>
              <a:t>, K., PhD., Endo, S., PhD., &amp; West, C. K., PhD. (2009). College students' attitudes regarding infant feeding practices.</a:t>
            </a:r>
            <a:r>
              <a:rPr lang="en-US" sz="2300" i="1" dirty="0"/>
              <a:t> Journal of Family and Consumer Sciences, 101</a:t>
            </a:r>
            <a:r>
              <a:rPr lang="en-US" sz="2300" dirty="0"/>
              <a:t>(1), 25-29. </a:t>
            </a:r>
          </a:p>
          <a:p>
            <a:endParaRPr lang="en-US" dirty="0"/>
          </a:p>
        </p:txBody>
      </p:sp>
    </p:spTree>
    <p:extLst>
      <p:ext uri="{BB962C8B-B14F-4D97-AF65-F5344CB8AC3E}">
        <p14:creationId xmlns:p14="http://schemas.microsoft.com/office/powerpoint/2010/main" val="1066718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the literature review</a:t>
            </a:r>
          </a:p>
        </p:txBody>
      </p:sp>
      <p:sp>
        <p:nvSpPr>
          <p:cNvPr id="3" name="Content Placeholder 2"/>
          <p:cNvSpPr>
            <a:spLocks noGrp="1"/>
          </p:cNvSpPr>
          <p:nvPr>
            <p:ph idx="1"/>
          </p:nvPr>
        </p:nvSpPr>
        <p:spPr>
          <a:xfrm>
            <a:off x="457200" y="1855342"/>
            <a:ext cx="8229600" cy="4039911"/>
          </a:xfrm>
        </p:spPr>
        <p:txBody>
          <a:bodyPr>
            <a:normAutofit/>
          </a:bodyPr>
          <a:lstStyle/>
          <a:p>
            <a:pPr lvl="0"/>
            <a:r>
              <a:rPr lang="en-US" sz="2600" dirty="0"/>
              <a:t>Evaluate and compare the articles</a:t>
            </a:r>
          </a:p>
          <a:p>
            <a:pPr lvl="0"/>
            <a:endParaRPr lang="en-US" sz="2600" dirty="0"/>
          </a:p>
          <a:p>
            <a:pPr marL="457200" lvl="1" indent="0">
              <a:buNone/>
            </a:pPr>
            <a:r>
              <a:rPr lang="en-US" sz="2000" dirty="0"/>
              <a:t>“Although </a:t>
            </a:r>
            <a:r>
              <a:rPr lang="en-US" sz="2000" b="1" dirty="0">
                <a:solidFill>
                  <a:srgbClr val="FF0000"/>
                </a:solidFill>
              </a:rPr>
              <a:t>Bernard's team unquestionably improved </a:t>
            </a:r>
            <a:r>
              <a:rPr lang="en-US" sz="2000" b="1" dirty="0" err="1">
                <a:solidFill>
                  <a:srgbClr val="FF0000"/>
                </a:solidFill>
              </a:rPr>
              <a:t>McVay's</a:t>
            </a:r>
            <a:r>
              <a:rPr lang="en-US" sz="2000" b="1" dirty="0">
                <a:solidFill>
                  <a:srgbClr val="FF0000"/>
                </a:solidFill>
              </a:rPr>
              <a:t> original survey</a:t>
            </a:r>
            <a:r>
              <a:rPr lang="en-US" sz="2000" dirty="0"/>
              <a:t> by probing student self-efficacy with technology, the authors of this article posit that </a:t>
            </a:r>
            <a:r>
              <a:rPr lang="en-US" sz="2000" b="1" dirty="0">
                <a:solidFill>
                  <a:srgbClr val="FF0000"/>
                </a:solidFill>
              </a:rPr>
              <a:t>there is still room to query individuals more fully </a:t>
            </a:r>
            <a:r>
              <a:rPr lang="en-US" sz="2000" dirty="0"/>
              <a:t>about their engagement with information and communications technology (ICT) including their attitudes about engaging with ICT.”</a:t>
            </a:r>
          </a:p>
          <a:p>
            <a:pPr marL="857250" lvl="2" indent="0">
              <a:buNone/>
            </a:pPr>
            <a:r>
              <a:rPr lang="en-US" sz="1600" dirty="0"/>
              <a:t>Dray, B. J., </a:t>
            </a:r>
            <a:r>
              <a:rPr lang="en-US" sz="1600" dirty="0" err="1"/>
              <a:t>Lowenthal</a:t>
            </a:r>
            <a:r>
              <a:rPr lang="en-US" sz="1600" dirty="0"/>
              <a:t>, P. R., </a:t>
            </a:r>
            <a:r>
              <a:rPr lang="en-US" sz="1600" dirty="0" err="1"/>
              <a:t>Miszkiewicz</a:t>
            </a:r>
            <a:r>
              <a:rPr lang="en-US" sz="1600" dirty="0"/>
              <a:t>, M. J., Ruiz-Primo, M., &amp; </a:t>
            </a:r>
            <a:r>
              <a:rPr lang="en-US" sz="1600" dirty="0" err="1"/>
              <a:t>Marczynski</a:t>
            </a:r>
            <a:r>
              <a:rPr lang="en-US" sz="1600" dirty="0"/>
              <a:t>, K. (2011). Developing an instrument to assess student readiness for online learning: A validation study.</a:t>
            </a:r>
            <a:r>
              <a:rPr lang="en-US" sz="1600" i="1" dirty="0"/>
              <a:t> Distance Education, 32</a:t>
            </a:r>
            <a:r>
              <a:rPr lang="en-US" sz="1600" dirty="0"/>
              <a:t>(1), 29-47. </a:t>
            </a:r>
          </a:p>
        </p:txBody>
      </p:sp>
    </p:spTree>
    <p:extLst>
      <p:ext uri="{BB962C8B-B14F-4D97-AF65-F5344CB8AC3E}">
        <p14:creationId xmlns:p14="http://schemas.microsoft.com/office/powerpoint/2010/main" val="1066718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the literature review</a:t>
            </a:r>
          </a:p>
        </p:txBody>
      </p:sp>
      <p:sp>
        <p:nvSpPr>
          <p:cNvPr id="3" name="Content Placeholder 2"/>
          <p:cNvSpPr>
            <a:spLocks noGrp="1"/>
          </p:cNvSpPr>
          <p:nvPr>
            <p:ph idx="1"/>
          </p:nvPr>
        </p:nvSpPr>
        <p:spPr>
          <a:xfrm>
            <a:off x="457200" y="1855342"/>
            <a:ext cx="8229600" cy="4039911"/>
          </a:xfrm>
        </p:spPr>
        <p:txBody>
          <a:bodyPr>
            <a:normAutofit fontScale="92500" lnSpcReduction="10000"/>
          </a:bodyPr>
          <a:lstStyle/>
          <a:p>
            <a:pPr lvl="0"/>
            <a:r>
              <a:rPr lang="en-US" sz="2600" dirty="0"/>
              <a:t>Evaluate the current state of the research -- explain inconsistencies in theory or conclusions, gaps in research, trends in what has been published, and opportunities for further research</a:t>
            </a:r>
          </a:p>
          <a:p>
            <a:pPr lvl="0"/>
            <a:endParaRPr lang="en-US" sz="2600" dirty="0"/>
          </a:p>
          <a:p>
            <a:pPr marL="857250" lvl="2" indent="0">
              <a:buNone/>
            </a:pPr>
            <a:r>
              <a:rPr lang="en-US" sz="2000" dirty="0"/>
              <a:t>“</a:t>
            </a:r>
            <a:r>
              <a:rPr lang="en-US" sz="2000" b="1" dirty="0">
                <a:solidFill>
                  <a:srgbClr val="FF0000"/>
                </a:solidFill>
              </a:rPr>
              <a:t>The articles reviewed lacked </a:t>
            </a:r>
            <a:r>
              <a:rPr lang="en-US" sz="2000" dirty="0"/>
              <a:t>specific workforce-related recommendations regarding CBPR.”</a:t>
            </a:r>
          </a:p>
          <a:p>
            <a:pPr marL="857250" lvl="2" indent="0">
              <a:buNone/>
            </a:pPr>
            <a:r>
              <a:rPr lang="en-US" sz="2000" dirty="0"/>
              <a:t>“</a:t>
            </a:r>
            <a:r>
              <a:rPr lang="en-US" sz="2000" b="1" dirty="0">
                <a:solidFill>
                  <a:srgbClr val="FF0000"/>
                </a:solidFill>
              </a:rPr>
              <a:t>Few studies examined </a:t>
            </a:r>
            <a:r>
              <a:rPr lang="en-US" sz="2000" dirty="0"/>
              <a:t>organizational factors influencing dissemination or implementation.”</a:t>
            </a:r>
          </a:p>
          <a:p>
            <a:pPr marL="1257300" lvl="3" indent="0">
              <a:buNone/>
            </a:pPr>
            <a:r>
              <a:rPr lang="en-US" sz="1700" dirty="0"/>
              <a:t>-</a:t>
            </a:r>
            <a:r>
              <a:rPr lang="en-US" sz="1700" dirty="0" err="1"/>
              <a:t>Harrop</a:t>
            </a:r>
            <a:r>
              <a:rPr lang="en-US" sz="1700" dirty="0"/>
              <a:t>, J. P., Nelson, D. E., </a:t>
            </a:r>
            <a:r>
              <a:rPr lang="en-US" sz="1700" dirty="0" err="1"/>
              <a:t>Kuratani</a:t>
            </a:r>
            <a:r>
              <a:rPr lang="en-US" sz="1700" dirty="0"/>
              <a:t>, D. G., Mullen, P. D., &amp; </a:t>
            </a:r>
            <a:r>
              <a:rPr lang="en-US" sz="1700" dirty="0" err="1"/>
              <a:t>Paskett</a:t>
            </a:r>
            <a:r>
              <a:rPr lang="en-US" sz="1700" dirty="0"/>
              <a:t>, E. D. (2012). Translating cancer prevention and control research into the community setting: Workforce implications.</a:t>
            </a:r>
            <a:r>
              <a:rPr lang="en-US" sz="1700" i="1" dirty="0"/>
              <a:t> Journal of Cancer Education, 27</a:t>
            </a:r>
            <a:r>
              <a:rPr lang="en-US" sz="1700" dirty="0"/>
              <a:t>, 157-64. </a:t>
            </a:r>
          </a:p>
        </p:txBody>
      </p:sp>
    </p:spTree>
    <p:extLst>
      <p:ext uri="{BB962C8B-B14F-4D97-AF65-F5344CB8AC3E}">
        <p14:creationId xmlns:p14="http://schemas.microsoft.com/office/powerpoint/2010/main" val="1066718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34730"/>
            <a:ext cx="9144000" cy="681115"/>
          </a:xfrm>
        </p:spPr>
        <p:txBody>
          <a:bodyPr>
            <a:normAutofit fontScale="90000"/>
          </a:bodyPr>
          <a:lstStyle/>
          <a:p>
            <a:r>
              <a:rPr lang="en-US" dirty="0"/>
              <a:t>Ways to organize</a:t>
            </a:r>
          </a:p>
        </p:txBody>
      </p:sp>
      <p:sp>
        <p:nvSpPr>
          <p:cNvPr id="3" name="Content Placeholder 2"/>
          <p:cNvSpPr>
            <a:spLocks noGrp="1"/>
          </p:cNvSpPr>
          <p:nvPr>
            <p:ph idx="1"/>
          </p:nvPr>
        </p:nvSpPr>
        <p:spPr>
          <a:xfrm>
            <a:off x="457200" y="1681316"/>
            <a:ext cx="8229600" cy="4381515"/>
          </a:xfrm>
        </p:spPr>
        <p:txBody>
          <a:bodyPr>
            <a:normAutofit fontScale="77500" lnSpcReduction="20000"/>
          </a:bodyPr>
          <a:lstStyle/>
          <a:p>
            <a:pPr lvl="0"/>
            <a:r>
              <a:rPr lang="en-US" sz="3800" dirty="0"/>
              <a:t>By theoretical approaches</a:t>
            </a:r>
          </a:p>
          <a:p>
            <a:pPr lvl="0"/>
            <a:endParaRPr lang="en-US" sz="3800" dirty="0"/>
          </a:p>
          <a:p>
            <a:pPr marL="800100" lvl="2" indent="0">
              <a:buNone/>
            </a:pPr>
            <a:r>
              <a:rPr lang="en-US" sz="1900" dirty="0"/>
              <a:t>For many years, </a:t>
            </a:r>
            <a:r>
              <a:rPr lang="en-US" sz="1900" b="1" dirty="0">
                <a:solidFill>
                  <a:srgbClr val="FF0000"/>
                </a:solidFill>
              </a:rPr>
              <a:t>the attitude literature has been fragmented, both theoretically and empirically</a:t>
            </a:r>
            <a:r>
              <a:rPr lang="en-US" sz="1900" dirty="0"/>
              <a:t>, so that analyses of attitude formation and change (e.g., via persuasion) were developed independently of models focusing on the impact of attitudes on behavior (</a:t>
            </a:r>
            <a:r>
              <a:rPr lang="en-US" sz="1900" dirty="0" err="1"/>
              <a:t>Ajzen</a:t>
            </a:r>
            <a:r>
              <a:rPr lang="en-US" sz="1900" dirty="0"/>
              <a:t> and </a:t>
            </a:r>
            <a:r>
              <a:rPr lang="en-US" sz="1900" dirty="0" err="1"/>
              <a:t>Fishbein</a:t>
            </a:r>
            <a:r>
              <a:rPr lang="en-US" sz="1900" dirty="0"/>
              <a:t> </a:t>
            </a:r>
            <a:r>
              <a:rPr lang="en-US" sz="1900" b="1" dirty="0">
                <a:hlinkClick r:id="rId2"/>
              </a:rPr>
              <a:t>2005</a:t>
            </a:r>
            <a:r>
              <a:rPr lang="en-US" sz="1900" dirty="0"/>
              <a:t>; Fazio and </a:t>
            </a:r>
            <a:r>
              <a:rPr lang="en-US" sz="1900" dirty="0" err="1"/>
              <a:t>Towles-Schwen</a:t>
            </a:r>
            <a:r>
              <a:rPr lang="en-US" sz="1900" dirty="0"/>
              <a:t> </a:t>
            </a:r>
            <a:r>
              <a:rPr lang="en-US" sz="1900" b="1" dirty="0">
                <a:hlinkClick r:id="rId3"/>
              </a:rPr>
              <a:t>1999</a:t>
            </a:r>
            <a:r>
              <a:rPr lang="en-US" sz="1900" dirty="0"/>
              <a:t>). Although </a:t>
            </a:r>
            <a:r>
              <a:rPr lang="en-US" sz="1900" b="1" dirty="0">
                <a:solidFill>
                  <a:srgbClr val="FF0000"/>
                </a:solidFill>
              </a:rPr>
              <a:t>two process models have dominated this discussion</a:t>
            </a:r>
            <a:r>
              <a:rPr lang="en-US" sz="1900" dirty="0"/>
              <a:t> (see </a:t>
            </a:r>
            <a:r>
              <a:rPr lang="en-US" sz="1900" dirty="0" err="1"/>
              <a:t>Bassili</a:t>
            </a:r>
            <a:r>
              <a:rPr lang="en-US" sz="1900" dirty="0"/>
              <a:t> and Brown [</a:t>
            </a:r>
            <a:r>
              <a:rPr lang="en-US" sz="1900" b="1" dirty="0">
                <a:hlinkClick r:id="rId4"/>
              </a:rPr>
              <a:t>2005</a:t>
            </a:r>
            <a:r>
              <a:rPr lang="en-US" sz="1900" dirty="0"/>
              <a:t>]; </a:t>
            </a:r>
            <a:r>
              <a:rPr lang="en-US" sz="1900" dirty="0" err="1"/>
              <a:t>Fabrigar</a:t>
            </a:r>
            <a:r>
              <a:rPr lang="en-US" sz="1900" dirty="0"/>
              <a:t>, MacDonald, and Wegener [</a:t>
            </a:r>
            <a:r>
              <a:rPr lang="en-US" sz="1900" b="1" dirty="0">
                <a:hlinkClick r:id="rId5"/>
              </a:rPr>
              <a:t>2005</a:t>
            </a:r>
            <a:r>
              <a:rPr lang="en-US" sz="1900" dirty="0"/>
              <a:t>]; and </a:t>
            </a:r>
            <a:r>
              <a:rPr lang="en-US" sz="1900" dirty="0" err="1"/>
              <a:t>Wyer</a:t>
            </a:r>
            <a:r>
              <a:rPr lang="en-US" sz="1900" dirty="0"/>
              <a:t> and </a:t>
            </a:r>
            <a:r>
              <a:rPr lang="en-US" sz="1900" dirty="0" err="1"/>
              <a:t>Albarracín</a:t>
            </a:r>
            <a:r>
              <a:rPr lang="en-US" sz="1900" dirty="0"/>
              <a:t> [</a:t>
            </a:r>
            <a:r>
              <a:rPr lang="en-US" sz="1900" b="1" dirty="0">
                <a:hlinkClick r:id="rId6"/>
              </a:rPr>
              <a:t>2005</a:t>
            </a:r>
            <a:r>
              <a:rPr lang="en-US" sz="1900" dirty="0"/>
              <a:t>] for related analyses), </a:t>
            </a:r>
            <a:r>
              <a:rPr lang="en-US" sz="1900" b="1" dirty="0">
                <a:solidFill>
                  <a:srgbClr val="FF0000"/>
                </a:solidFill>
              </a:rPr>
              <a:t>neither attempts to integrate </a:t>
            </a:r>
            <a:r>
              <a:rPr lang="en-US" sz="1900" dirty="0"/>
              <a:t>attitude formation, retrieval, and reliance (in guiding behavior). </a:t>
            </a:r>
            <a:r>
              <a:rPr lang="en-US" sz="1900" b="1" dirty="0">
                <a:solidFill>
                  <a:srgbClr val="FF0000"/>
                </a:solidFill>
              </a:rPr>
              <a:t>One is based on attitude accessibility </a:t>
            </a:r>
            <a:r>
              <a:rPr lang="en-US" sz="1900" dirty="0"/>
              <a:t>and its precursors (typically frequency and </a:t>
            </a:r>
            <a:r>
              <a:rPr lang="en-US" sz="1900" dirty="0" err="1"/>
              <a:t>recency</a:t>
            </a:r>
            <a:r>
              <a:rPr lang="en-US" sz="1900" dirty="0"/>
              <a:t> of exposure to the issue or object, such as through direct experience, and amount of processing of the information; see, e.g., Petty, </a:t>
            </a:r>
            <a:r>
              <a:rPr lang="en-US" sz="1900" dirty="0" err="1"/>
              <a:t>Haugtvedt</a:t>
            </a:r>
            <a:r>
              <a:rPr lang="en-US" sz="1900" dirty="0"/>
              <a:t>, and Smith </a:t>
            </a:r>
            <a:r>
              <a:rPr lang="en-US" sz="1900" b="1" dirty="0">
                <a:hlinkClick r:id="rId7"/>
              </a:rPr>
              <a:t>1995</a:t>
            </a:r>
            <a:r>
              <a:rPr lang="en-US" sz="1900" dirty="0"/>
              <a:t>), </a:t>
            </a:r>
            <a:r>
              <a:rPr lang="en-US" sz="1900" b="1" dirty="0">
                <a:solidFill>
                  <a:srgbClr val="FF0000"/>
                </a:solidFill>
              </a:rPr>
              <a:t>and one is based on action context</a:t>
            </a:r>
            <a:r>
              <a:rPr lang="en-US" sz="1900" dirty="0"/>
              <a:t>–induced attitude construction. </a:t>
            </a:r>
            <a:r>
              <a:rPr lang="en-US" sz="1900" b="1" dirty="0">
                <a:solidFill>
                  <a:srgbClr val="FF0000"/>
                </a:solidFill>
              </a:rPr>
              <a:t>The latter is represented by two substantially different orientations</a:t>
            </a:r>
            <a:r>
              <a:rPr lang="en-US" sz="1900" dirty="0"/>
              <a:t>: (1) a pure constructivist orientation in which evaluative judgments are assembled from cued cognitions and feelings; and (2) a program of research identifying conditions when attitudes are likely to be stable over time so that the same attitude that was formed and stored also guides behavior.</a:t>
            </a:r>
          </a:p>
          <a:p>
            <a:pPr marL="1257300" lvl="3" indent="0">
              <a:buNone/>
            </a:pPr>
            <a:r>
              <a:rPr lang="en-US" sz="1700" dirty="0"/>
              <a:t>-Cohen, J. B., &amp; Reed, A. (2006). A multiple pathway anchoring and adjustment (MPAA) model of attitude generation and recruitment. </a:t>
            </a:r>
            <a:r>
              <a:rPr lang="en-US" sz="1700" i="1" dirty="0"/>
              <a:t>Journal of Consumer Research</a:t>
            </a:r>
            <a:r>
              <a:rPr lang="en-US" sz="1700" dirty="0"/>
              <a:t>, </a:t>
            </a:r>
            <a:r>
              <a:rPr lang="en-US" sz="1700" i="1" dirty="0"/>
              <a:t>33</a:t>
            </a:r>
            <a:r>
              <a:rPr lang="en-US" sz="1700" dirty="0"/>
              <a:t>(1), 1-15.</a:t>
            </a:r>
          </a:p>
          <a:p>
            <a:pPr lvl="0"/>
            <a:endParaRPr lang="en-US" dirty="0"/>
          </a:p>
          <a:p>
            <a:pPr lvl="0"/>
            <a:endParaRPr lang="en-US" dirty="0"/>
          </a:p>
          <a:p>
            <a:endParaRPr lang="en-US" dirty="0"/>
          </a:p>
        </p:txBody>
      </p:sp>
    </p:spTree>
    <p:extLst>
      <p:ext uri="{BB962C8B-B14F-4D97-AF65-F5344CB8AC3E}">
        <p14:creationId xmlns:p14="http://schemas.microsoft.com/office/powerpoint/2010/main" val="3190760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95690"/>
            <a:ext cx="8229600" cy="797136"/>
          </a:xfrm>
        </p:spPr>
        <p:txBody>
          <a:bodyPr/>
          <a:lstStyle/>
          <a:p>
            <a:r>
              <a:rPr lang="en-US" dirty="0"/>
              <a:t>Ways to organize</a:t>
            </a:r>
          </a:p>
        </p:txBody>
      </p:sp>
      <p:sp>
        <p:nvSpPr>
          <p:cNvPr id="3" name="Content Placeholder 2"/>
          <p:cNvSpPr>
            <a:spLocks noGrp="1"/>
          </p:cNvSpPr>
          <p:nvPr>
            <p:ph idx="1"/>
          </p:nvPr>
        </p:nvSpPr>
        <p:spPr>
          <a:xfrm>
            <a:off x="457200" y="1853170"/>
            <a:ext cx="8229600" cy="4039911"/>
          </a:xfrm>
        </p:spPr>
        <p:txBody>
          <a:bodyPr>
            <a:normAutofit/>
          </a:bodyPr>
          <a:lstStyle/>
          <a:p>
            <a:pPr lvl="0"/>
            <a:r>
              <a:rPr lang="en-US" dirty="0"/>
              <a:t>By concept or issue</a:t>
            </a:r>
          </a:p>
          <a:p>
            <a:pPr lvl="0"/>
            <a:endParaRPr lang="en-US" dirty="0"/>
          </a:p>
          <a:p>
            <a:pPr marL="800100" lvl="2" indent="0">
              <a:buNone/>
            </a:pPr>
            <a:r>
              <a:rPr lang="en-US" sz="2000" dirty="0"/>
              <a:t>“The existing literature divides barriers to employment into </a:t>
            </a:r>
            <a:r>
              <a:rPr lang="en-US" sz="2000" b="1" dirty="0">
                <a:solidFill>
                  <a:srgbClr val="FF0000"/>
                </a:solidFill>
              </a:rPr>
              <a:t>two main categories</a:t>
            </a:r>
            <a:r>
              <a:rPr lang="en-US" sz="2000" dirty="0"/>
              <a:t>, spatial (or contextual) barriers and individual barriers.” </a:t>
            </a:r>
          </a:p>
          <a:p>
            <a:pPr marL="1257300" lvl="3" indent="0">
              <a:buNone/>
            </a:pPr>
            <a:r>
              <a:rPr lang="en-US" sz="1600" dirty="0"/>
              <a:t>-Haney, T. J. (2013), Off to market: Neighborhood and individual employment barriers for women in 21st century American cities. </a:t>
            </a:r>
            <a:r>
              <a:rPr lang="en-US" sz="1600" i="1" dirty="0"/>
              <a:t>Journal of Urban Affairs</a:t>
            </a:r>
            <a:r>
              <a:rPr lang="en-US" sz="1600" dirty="0"/>
              <a:t>, 35: 303–325</a:t>
            </a:r>
          </a:p>
          <a:p>
            <a:pPr lvl="0"/>
            <a:endParaRPr lang="en-US" sz="1600" dirty="0"/>
          </a:p>
          <a:p>
            <a:pPr lvl="0"/>
            <a:endParaRPr lang="en-US" dirty="0"/>
          </a:p>
          <a:p>
            <a:endParaRPr lang="en-US" dirty="0"/>
          </a:p>
        </p:txBody>
      </p:sp>
    </p:spTree>
    <p:extLst>
      <p:ext uri="{BB962C8B-B14F-4D97-AF65-F5344CB8AC3E}">
        <p14:creationId xmlns:p14="http://schemas.microsoft.com/office/powerpoint/2010/main" val="1409478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95690"/>
            <a:ext cx="8229600" cy="738142"/>
          </a:xfrm>
        </p:spPr>
        <p:txBody>
          <a:bodyPr>
            <a:normAutofit fontScale="90000"/>
          </a:bodyPr>
          <a:lstStyle/>
          <a:p>
            <a:r>
              <a:rPr lang="en-US" dirty="0"/>
              <a:t>Ways to organize</a:t>
            </a:r>
          </a:p>
        </p:txBody>
      </p:sp>
      <p:sp>
        <p:nvSpPr>
          <p:cNvPr id="3" name="Content Placeholder 2"/>
          <p:cNvSpPr>
            <a:spLocks noGrp="1"/>
          </p:cNvSpPr>
          <p:nvPr>
            <p:ph idx="1"/>
          </p:nvPr>
        </p:nvSpPr>
        <p:spPr>
          <a:xfrm>
            <a:off x="457200" y="1718700"/>
            <a:ext cx="8229600" cy="4305582"/>
          </a:xfrm>
        </p:spPr>
        <p:txBody>
          <a:bodyPr>
            <a:normAutofit lnSpcReduction="10000"/>
          </a:bodyPr>
          <a:lstStyle/>
          <a:p>
            <a:pPr lvl="0"/>
            <a:r>
              <a:rPr lang="en-US" dirty="0"/>
              <a:t>By methodologies employed</a:t>
            </a:r>
          </a:p>
          <a:p>
            <a:pPr lvl="0"/>
            <a:endParaRPr lang="en-US" sz="1200" dirty="0"/>
          </a:p>
          <a:p>
            <a:pPr marL="800100" lvl="2" indent="0">
              <a:buNone/>
            </a:pPr>
            <a:r>
              <a:rPr lang="en-US" sz="1600" dirty="0"/>
              <a:t>The </a:t>
            </a:r>
            <a:r>
              <a:rPr lang="en-US" sz="1600" b="1" dirty="0">
                <a:solidFill>
                  <a:srgbClr val="FF0000"/>
                </a:solidFill>
              </a:rPr>
              <a:t>predominant use of quantitative research methods </a:t>
            </a:r>
            <a:r>
              <a:rPr lang="en-US" sz="1600" dirty="0"/>
              <a:t>in </a:t>
            </a:r>
            <a:r>
              <a:rPr lang="en-US" sz="1600" dirty="0" err="1"/>
              <a:t>prehospital</a:t>
            </a:r>
            <a:r>
              <a:rPr lang="en-US" sz="1600" dirty="0"/>
              <a:t> studies is indicative of the need to provide objective data in a field constantly being tested—the influence of </a:t>
            </a:r>
            <a:r>
              <a:rPr lang="en-US" sz="1600" dirty="0" err="1"/>
              <a:t>prehospital</a:t>
            </a:r>
            <a:r>
              <a:rPr lang="en-US" sz="1600" dirty="0"/>
              <a:t> care is often questioned and some authors call for the development of appropriate indicators for the accurate assessment of its effectiveness (MacFarlane, 2003; McLean, </a:t>
            </a:r>
            <a:r>
              <a:rPr lang="en-US" sz="1600" dirty="0" err="1"/>
              <a:t>Maio</a:t>
            </a:r>
            <a:r>
              <a:rPr lang="en-US" sz="1600" dirty="0"/>
              <a:t>, </a:t>
            </a:r>
            <a:r>
              <a:rPr lang="en-US" sz="1600" dirty="0" err="1"/>
              <a:t>Spaite</a:t>
            </a:r>
            <a:r>
              <a:rPr lang="en-US" sz="1600" dirty="0"/>
              <a:t>, &amp; Garrison, 2002). The apparent bias for quantitative research in the </a:t>
            </a:r>
            <a:r>
              <a:rPr lang="en-US" sz="1600" dirty="0" err="1"/>
              <a:t>prehospital</a:t>
            </a:r>
            <a:r>
              <a:rPr lang="en-US" sz="1600" dirty="0"/>
              <a:t> field has been challenged through the </a:t>
            </a:r>
            <a:r>
              <a:rPr lang="en-US" sz="1600" b="1" dirty="0">
                <a:solidFill>
                  <a:srgbClr val="FF0000"/>
                </a:solidFill>
              </a:rPr>
              <a:t>increased acceptance of qualitative research methods </a:t>
            </a:r>
            <a:r>
              <a:rPr lang="en-US" sz="1600" dirty="0"/>
              <a:t>in health sciences research (Molina </a:t>
            </a:r>
            <a:r>
              <a:rPr lang="en-US" sz="1600" dirty="0" err="1"/>
              <a:t>Azorı´n</a:t>
            </a:r>
            <a:r>
              <a:rPr lang="en-US" sz="1600" dirty="0"/>
              <a:t> &amp; Cameron, 2010). There is certainly a growing recognition of the extended understanding available to researchers by </a:t>
            </a:r>
            <a:r>
              <a:rPr lang="en-US" sz="1600" b="1" dirty="0">
                <a:solidFill>
                  <a:srgbClr val="FF0000"/>
                </a:solidFill>
              </a:rPr>
              <a:t>combining qualitative and quantitative</a:t>
            </a:r>
            <a:r>
              <a:rPr lang="en-US" sz="1600" dirty="0"/>
              <a:t> data sets in the same study in the emergency health field (Cooper, Porter, &amp; </a:t>
            </a:r>
            <a:r>
              <a:rPr lang="en-US" sz="1600" dirty="0" err="1"/>
              <a:t>Endacott</a:t>
            </a:r>
            <a:r>
              <a:rPr lang="en-US" sz="1600" dirty="0"/>
              <a:t>, 2011).</a:t>
            </a:r>
          </a:p>
          <a:p>
            <a:pPr marL="1257300" lvl="3" indent="0">
              <a:buNone/>
            </a:pPr>
            <a:r>
              <a:rPr lang="en-US" sz="1600" dirty="0"/>
              <a:t>-</a:t>
            </a:r>
            <a:r>
              <a:rPr lang="en-US" sz="1600" dirty="0" err="1"/>
              <a:t>McManamny</a:t>
            </a:r>
            <a:r>
              <a:rPr lang="en-US" sz="1600" dirty="0"/>
              <a:t>, T., Sheen, J., Boyd, L., &amp; Jennings, P. A. (2015). Mixed Methods and Its Application in </a:t>
            </a:r>
            <a:r>
              <a:rPr lang="en-US" sz="1600" dirty="0" err="1"/>
              <a:t>Prehospital</a:t>
            </a:r>
            <a:r>
              <a:rPr lang="en-US" sz="1600" dirty="0"/>
              <a:t> Research A Systematic Review. </a:t>
            </a:r>
            <a:r>
              <a:rPr lang="en-US" sz="1600" i="1" dirty="0"/>
              <a:t>Journal of Mixed Methods Research</a:t>
            </a:r>
            <a:r>
              <a:rPr lang="en-US" sz="1600" dirty="0"/>
              <a:t>, 9(3), 214-231.</a:t>
            </a:r>
          </a:p>
          <a:p>
            <a:pPr marL="800100" lvl="2" indent="0">
              <a:buNone/>
            </a:pPr>
            <a:endParaRPr lang="en-US" sz="1300" dirty="0"/>
          </a:p>
          <a:p>
            <a:pPr marL="0" lvl="0" indent="0">
              <a:buNone/>
            </a:pPr>
            <a:endParaRPr lang="en-US" dirty="0"/>
          </a:p>
          <a:p>
            <a:endParaRPr lang="en-US" dirty="0"/>
          </a:p>
        </p:txBody>
      </p:sp>
    </p:spTree>
    <p:extLst>
      <p:ext uri="{BB962C8B-B14F-4D97-AF65-F5344CB8AC3E}">
        <p14:creationId xmlns:p14="http://schemas.microsoft.com/office/powerpoint/2010/main" val="4276381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95690"/>
            <a:ext cx="8229600" cy="639820"/>
          </a:xfrm>
        </p:spPr>
        <p:txBody>
          <a:bodyPr>
            <a:normAutofit fontScale="90000"/>
          </a:bodyPr>
          <a:lstStyle/>
          <a:p>
            <a:r>
              <a:rPr lang="en-US" dirty="0"/>
              <a:t>Ways to organize</a:t>
            </a:r>
          </a:p>
        </p:txBody>
      </p:sp>
      <p:sp>
        <p:nvSpPr>
          <p:cNvPr id="3" name="Content Placeholder 2"/>
          <p:cNvSpPr>
            <a:spLocks noGrp="1"/>
          </p:cNvSpPr>
          <p:nvPr>
            <p:ph idx="1"/>
          </p:nvPr>
        </p:nvSpPr>
        <p:spPr>
          <a:xfrm>
            <a:off x="457200" y="1718700"/>
            <a:ext cx="8229600" cy="4305582"/>
          </a:xfrm>
        </p:spPr>
        <p:txBody>
          <a:bodyPr>
            <a:normAutofit lnSpcReduction="10000"/>
          </a:bodyPr>
          <a:lstStyle/>
          <a:p>
            <a:pPr lvl="0"/>
            <a:r>
              <a:rPr lang="en-US" dirty="0"/>
              <a:t>By chronology, </a:t>
            </a:r>
            <a:r>
              <a:rPr lang="en-US" b="1" dirty="0"/>
              <a:t>only if</a:t>
            </a:r>
            <a:r>
              <a:rPr lang="en-US" dirty="0"/>
              <a:t> linear changes in thought have taken place</a:t>
            </a:r>
          </a:p>
          <a:p>
            <a:pPr lvl="0"/>
            <a:endParaRPr lang="en-US" sz="1300" dirty="0"/>
          </a:p>
          <a:p>
            <a:pPr marL="800100" lvl="2" indent="0">
              <a:buNone/>
            </a:pPr>
            <a:r>
              <a:rPr lang="en-US" sz="2000" dirty="0"/>
              <a:t>“</a:t>
            </a:r>
            <a:r>
              <a:rPr lang="en-US" sz="2000" b="1" dirty="0">
                <a:solidFill>
                  <a:srgbClr val="FF0000"/>
                </a:solidFill>
              </a:rPr>
              <a:t>Since the pioneering paper </a:t>
            </a:r>
            <a:r>
              <a:rPr lang="en-US" sz="2000" dirty="0"/>
              <a:t>of </a:t>
            </a:r>
            <a:r>
              <a:rPr lang="en-US" sz="2000" dirty="0" err="1"/>
              <a:t>Srednicki</a:t>
            </a:r>
            <a:r>
              <a:rPr lang="en-US" sz="2000" dirty="0"/>
              <a:t> [1] there has been increasing interest in understanding and quantifying entanglement in quantum field theories…</a:t>
            </a:r>
            <a:r>
              <a:rPr lang="en-US" sz="2000" b="1" dirty="0">
                <a:solidFill>
                  <a:srgbClr val="FF0000"/>
                </a:solidFill>
              </a:rPr>
              <a:t>Subsequently</a:t>
            </a:r>
            <a:r>
              <a:rPr lang="en-US" sz="2000" dirty="0"/>
              <a:t> this ‘area law’ was shown to be generic in space dimensions d 2 [2], ... </a:t>
            </a:r>
            <a:r>
              <a:rPr lang="en-US" sz="2000" b="1" dirty="0">
                <a:solidFill>
                  <a:srgbClr val="FF0000"/>
                </a:solidFill>
              </a:rPr>
              <a:t>However in 1993 </a:t>
            </a:r>
            <a:r>
              <a:rPr lang="en-US" sz="2000" dirty="0" err="1"/>
              <a:t>Holzhey</a:t>
            </a:r>
            <a:r>
              <a:rPr lang="en-US" sz="2000" dirty="0"/>
              <a:t> et al [3] showed that in a conformal field theory … </a:t>
            </a:r>
            <a:r>
              <a:rPr lang="en-US" sz="2000" b="1" dirty="0">
                <a:solidFill>
                  <a:srgbClr val="FF0000"/>
                </a:solidFill>
              </a:rPr>
              <a:t>Subsequently</a:t>
            </a:r>
            <a:r>
              <a:rPr lang="en-US" sz="2000" dirty="0"/>
              <a:t> this logarithmic </a:t>
            </a:r>
            <a:r>
              <a:rPr lang="en-US" sz="2000" dirty="0" err="1"/>
              <a:t>behaviour</a:t>
            </a:r>
            <a:r>
              <a:rPr lang="en-US" sz="2000" dirty="0"/>
              <a:t> was observed … A more complete analysis of entanglement in 1 + 1-dimensional CFTs was given in [6]… </a:t>
            </a:r>
            <a:r>
              <a:rPr lang="en-US" sz="2000" b="1" dirty="0">
                <a:solidFill>
                  <a:srgbClr val="FF0000"/>
                </a:solidFill>
              </a:rPr>
              <a:t>More recently</a:t>
            </a:r>
            <a:r>
              <a:rPr lang="en-US" sz="2000" dirty="0"/>
              <a:t> [7] these methods…”</a:t>
            </a:r>
          </a:p>
          <a:p>
            <a:pPr marL="1257300" lvl="3" indent="0">
              <a:buNone/>
            </a:pPr>
            <a:r>
              <a:rPr lang="en-US" sz="1600" dirty="0"/>
              <a:t>-</a:t>
            </a:r>
            <a:r>
              <a:rPr lang="en-US" sz="1600" dirty="0" err="1"/>
              <a:t>Cardy</a:t>
            </a:r>
            <a:r>
              <a:rPr lang="en-US" sz="1600" dirty="0"/>
              <a:t>, J. (2013) Some results on the mutual information of disjoint regions in higher dimensions</a:t>
            </a:r>
            <a:r>
              <a:rPr lang="en-US" sz="1600" i="1" dirty="0"/>
              <a:t>. Journal of Physics A: Mathematical and Theoretical</a:t>
            </a:r>
            <a:r>
              <a:rPr lang="en-US" sz="1600" dirty="0"/>
              <a:t>. 46(28), 1-16.</a:t>
            </a:r>
          </a:p>
          <a:p>
            <a:pPr lvl="0"/>
            <a:endParaRPr lang="en-US" dirty="0"/>
          </a:p>
          <a:p>
            <a:endParaRPr lang="en-US" dirty="0"/>
          </a:p>
        </p:txBody>
      </p:sp>
    </p:spTree>
    <p:extLst>
      <p:ext uri="{BB962C8B-B14F-4D97-AF65-F5344CB8AC3E}">
        <p14:creationId xmlns:p14="http://schemas.microsoft.com/office/powerpoint/2010/main" val="127530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5650"/>
            <a:ext cx="8229600" cy="1143000"/>
          </a:xfrm>
        </p:spPr>
        <p:txBody>
          <a:bodyPr/>
          <a:lstStyle/>
          <a:p>
            <a:r>
              <a:rPr lang="en-US" dirty="0"/>
              <a:t>Tips	</a:t>
            </a:r>
          </a:p>
        </p:txBody>
      </p:sp>
      <p:sp>
        <p:nvSpPr>
          <p:cNvPr id="3" name="Content Placeholder 2"/>
          <p:cNvSpPr>
            <a:spLocks noGrp="1"/>
          </p:cNvSpPr>
          <p:nvPr>
            <p:ph idx="1"/>
          </p:nvPr>
        </p:nvSpPr>
        <p:spPr>
          <a:xfrm>
            <a:off x="457200" y="1791127"/>
            <a:ext cx="8229600" cy="4039911"/>
          </a:xfrm>
        </p:spPr>
        <p:txBody>
          <a:bodyPr>
            <a:normAutofit fontScale="85000" lnSpcReduction="10000"/>
          </a:bodyPr>
          <a:lstStyle/>
          <a:p>
            <a:r>
              <a:rPr lang="en-US" dirty="0"/>
              <a:t>You may use more than one organizational strategy</a:t>
            </a:r>
          </a:p>
          <a:p>
            <a:pPr lvl="0"/>
            <a:r>
              <a:rPr lang="en-US" dirty="0"/>
              <a:t>Use subheadings to clarify the structure </a:t>
            </a:r>
          </a:p>
          <a:p>
            <a:pPr lvl="0"/>
            <a:r>
              <a:rPr lang="en-US" dirty="0"/>
              <a:t>Use original sources -- do not cite works you have not read</a:t>
            </a:r>
          </a:p>
          <a:p>
            <a:pPr lvl="0"/>
            <a:r>
              <a:rPr lang="en-US" dirty="0"/>
              <a:t>Minimize direct quotations by summarizing in your own words (with citations) </a:t>
            </a:r>
          </a:p>
          <a:p>
            <a:pPr lvl="0"/>
            <a:r>
              <a:rPr lang="en-US" dirty="0"/>
              <a:t>Use appropriate quotation and citation methods to avoid plagiarism </a:t>
            </a:r>
          </a:p>
          <a:p>
            <a:pPr marL="800100" lvl="2" indent="0">
              <a:buNone/>
            </a:pPr>
            <a:r>
              <a:rPr lang="en-US" sz="1700" dirty="0"/>
              <a:t>(See the Citations and Bibliographies research guide created by K-State Libraries </a:t>
            </a:r>
            <a:r>
              <a:rPr lang="en-US" sz="1700" dirty="0">
                <a:hlinkClick r:id="rId2"/>
              </a:rPr>
              <a:t>http://guides.lib.k-state.edu/citations</a:t>
            </a:r>
            <a:r>
              <a:rPr lang="en-US" sz="1700" dirty="0"/>
              <a:t>)</a:t>
            </a:r>
          </a:p>
          <a:p>
            <a:pPr lvl="0"/>
            <a:endParaRPr lang="en-US" dirty="0"/>
          </a:p>
          <a:p>
            <a:endParaRPr lang="en-US" dirty="0"/>
          </a:p>
        </p:txBody>
      </p:sp>
    </p:spTree>
    <p:extLst>
      <p:ext uri="{BB962C8B-B14F-4D97-AF65-F5344CB8AC3E}">
        <p14:creationId xmlns:p14="http://schemas.microsoft.com/office/powerpoint/2010/main" val="2104357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9309" y="822036"/>
            <a:ext cx="8940800" cy="4893647"/>
          </a:xfrm>
          <a:prstGeom prst="rect">
            <a:avLst/>
          </a:prstGeom>
          <a:noFill/>
        </p:spPr>
        <p:txBody>
          <a:bodyPr wrap="square" rtlCol="0">
            <a:spAutoFit/>
          </a:bodyPr>
          <a:lstStyle/>
          <a:p>
            <a:pPr algn="ctr"/>
            <a:endParaRPr lang="en-US" sz="7200" dirty="0"/>
          </a:p>
          <a:p>
            <a:pPr algn="ctr"/>
            <a:r>
              <a:rPr lang="en-US" sz="7200" dirty="0"/>
              <a:t>QUESTIONS?</a:t>
            </a:r>
          </a:p>
          <a:p>
            <a:pPr algn="ctr"/>
            <a:endParaRPr lang="en-US" sz="2400" dirty="0"/>
          </a:p>
          <a:p>
            <a:pPr algn="ctr"/>
            <a:endParaRPr lang="en-US" sz="2400" dirty="0"/>
          </a:p>
          <a:p>
            <a:pPr algn="ctr"/>
            <a:endParaRPr lang="en-US" sz="2400" dirty="0"/>
          </a:p>
          <a:p>
            <a:pPr algn="ctr"/>
            <a:endParaRPr lang="en-US" sz="2400" dirty="0"/>
          </a:p>
          <a:p>
            <a:pPr algn="ctr"/>
            <a:r>
              <a:rPr lang="en-US" sz="2400" dirty="0"/>
              <a:t>Recordings will be posted here: </a:t>
            </a:r>
          </a:p>
          <a:p>
            <a:pPr algn="ctr"/>
            <a:r>
              <a:rPr lang="en-US" sz="2400" dirty="0"/>
              <a:t>https://lib.k-state.edu/services-support/teaching-resources/graduate-student-workshops/</a:t>
            </a:r>
          </a:p>
        </p:txBody>
      </p:sp>
    </p:spTree>
    <p:extLst>
      <p:ext uri="{BB962C8B-B14F-4D97-AF65-F5344CB8AC3E}">
        <p14:creationId xmlns:p14="http://schemas.microsoft.com/office/powerpoint/2010/main" val="4259369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62976"/>
            <a:ext cx="9144000" cy="1143000"/>
          </a:xfrm>
        </p:spPr>
        <p:txBody>
          <a:bodyPr/>
          <a:lstStyle/>
          <a:p>
            <a:r>
              <a:rPr lang="en-US" dirty="0"/>
              <a:t>Librarians Will Help You!</a:t>
            </a:r>
          </a:p>
        </p:txBody>
      </p:sp>
      <p:sp>
        <p:nvSpPr>
          <p:cNvPr id="3" name="Content Placeholder 2"/>
          <p:cNvSpPr>
            <a:spLocks noGrp="1"/>
          </p:cNvSpPr>
          <p:nvPr>
            <p:ph idx="1"/>
          </p:nvPr>
        </p:nvSpPr>
        <p:spPr>
          <a:xfrm>
            <a:off x="457200" y="1691805"/>
            <a:ext cx="8229600" cy="4039911"/>
          </a:xfrm>
        </p:spPr>
        <p:txBody>
          <a:bodyPr/>
          <a:lstStyle/>
          <a:p>
            <a:pPr lvl="0"/>
            <a:r>
              <a:rPr lang="en-US" dirty="0"/>
              <a:t>Find your librarian: </a:t>
            </a:r>
          </a:p>
          <a:p>
            <a:pPr marL="400050" lvl="1" indent="0">
              <a:buNone/>
            </a:pPr>
            <a:r>
              <a:rPr lang="en-US" dirty="0">
                <a:hlinkClick r:id="rId2"/>
              </a:rPr>
              <a:t>Find your librarian</a:t>
            </a:r>
            <a:endParaRPr lang="en-US" dirty="0"/>
          </a:p>
          <a:p>
            <a:pPr marL="457200" indent="-457200"/>
            <a:r>
              <a:rPr lang="en-US" dirty="0"/>
              <a:t>Research guides: </a:t>
            </a:r>
          </a:p>
          <a:p>
            <a:pPr marL="400050" lvl="1" indent="0">
              <a:buNone/>
            </a:pPr>
            <a:r>
              <a:rPr lang="en-US" dirty="0">
                <a:hlinkClick r:id="rId3"/>
              </a:rPr>
              <a:t>Guides BY SUBJECT  </a:t>
            </a:r>
            <a:endParaRPr lang="en-US" dirty="0"/>
          </a:p>
          <a:p>
            <a:pPr marL="457200" indent="-457200"/>
            <a:r>
              <a:rPr lang="en-US" dirty="0"/>
              <a:t>Ask A Librarian: </a:t>
            </a:r>
          </a:p>
          <a:p>
            <a:pPr marL="400050" lvl="1" indent="0">
              <a:buNone/>
            </a:pPr>
            <a:r>
              <a:rPr lang="en-US" dirty="0">
                <a:hlinkClick r:id="rId4"/>
              </a:rPr>
              <a:t>Research help</a:t>
            </a:r>
            <a:endParaRPr lang="en-US" dirty="0"/>
          </a:p>
          <a:p>
            <a:endParaRPr lang="en-US" dirty="0"/>
          </a:p>
        </p:txBody>
      </p:sp>
    </p:spTree>
    <p:extLst>
      <p:ext uri="{BB962C8B-B14F-4D97-AF65-F5344CB8AC3E}">
        <p14:creationId xmlns:p14="http://schemas.microsoft.com/office/powerpoint/2010/main" val="3323751259"/>
      </p:ext>
    </p:extLst>
  </p:cSld>
  <p:clrMapOvr>
    <a:masterClrMapping/>
  </p:clrMapOvr>
  <mc:AlternateContent xmlns:mc="http://schemas.openxmlformats.org/markup-compatibility/2006" xmlns:p14="http://schemas.microsoft.com/office/powerpoint/2010/main">
    <mc:Choice Requires="p14">
      <p:transition p14:dur="10" advClick="0">
        <p:cut/>
      </p:transition>
    </mc:Choice>
    <mc:Fallback xmlns="">
      <p:transition advClick="0">
        <p:cu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62976"/>
            <a:ext cx="9144000" cy="1143000"/>
          </a:xfrm>
        </p:spPr>
        <p:txBody>
          <a:bodyPr/>
          <a:lstStyle/>
          <a:p>
            <a:r>
              <a:rPr lang="en-US" dirty="0"/>
              <a:t>A literature review is…</a:t>
            </a:r>
          </a:p>
        </p:txBody>
      </p:sp>
      <p:sp>
        <p:nvSpPr>
          <p:cNvPr id="3" name="Content Placeholder 2"/>
          <p:cNvSpPr>
            <a:spLocks noGrp="1"/>
          </p:cNvSpPr>
          <p:nvPr>
            <p:ph idx="1"/>
          </p:nvPr>
        </p:nvSpPr>
        <p:spPr>
          <a:xfrm>
            <a:off x="457200" y="1691805"/>
            <a:ext cx="8229600" cy="4039911"/>
          </a:xfrm>
        </p:spPr>
        <p:txBody>
          <a:bodyPr/>
          <a:lstStyle/>
          <a:p>
            <a:pPr lvl="0"/>
            <a:r>
              <a:rPr lang="en-US" dirty="0"/>
              <a:t>a way to provide </a:t>
            </a:r>
            <a:r>
              <a:rPr lang="en-US" b="1" dirty="0"/>
              <a:t>context</a:t>
            </a:r>
            <a:r>
              <a:rPr lang="en-US" dirty="0"/>
              <a:t> for your paper</a:t>
            </a:r>
          </a:p>
          <a:p>
            <a:pPr lvl="0"/>
            <a:r>
              <a:rPr lang="en-US" dirty="0"/>
              <a:t>a summary and evaluation of the significant research and/or theory published on a topic</a:t>
            </a:r>
          </a:p>
          <a:p>
            <a:pPr lvl="0"/>
            <a:r>
              <a:rPr lang="en-US" dirty="0"/>
              <a:t>organized in a way that analyzes, integrates, and shows the relationship between research studies, as well as the way each has contributed to an understanding of the topic</a:t>
            </a:r>
          </a:p>
          <a:p>
            <a:endParaRPr lang="en-US" dirty="0"/>
          </a:p>
        </p:txBody>
      </p:sp>
    </p:spTree>
    <p:extLst>
      <p:ext uri="{BB962C8B-B14F-4D97-AF65-F5344CB8AC3E}">
        <p14:creationId xmlns:p14="http://schemas.microsoft.com/office/powerpoint/2010/main" val="289156665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19490"/>
            <a:ext cx="9144000" cy="1143000"/>
          </a:xfrm>
        </p:spPr>
        <p:txBody>
          <a:bodyPr>
            <a:normAutofit/>
          </a:bodyPr>
          <a:lstStyle/>
          <a:p>
            <a:r>
              <a:rPr lang="en-US" sz="3800" dirty="0"/>
              <a:t>The purpose of a literature review is to…</a:t>
            </a:r>
          </a:p>
        </p:txBody>
      </p:sp>
      <p:sp>
        <p:nvSpPr>
          <p:cNvPr id="3" name="Content Placeholder 2"/>
          <p:cNvSpPr>
            <a:spLocks noGrp="1"/>
          </p:cNvSpPr>
          <p:nvPr>
            <p:ph idx="1"/>
          </p:nvPr>
        </p:nvSpPr>
        <p:spPr>
          <a:xfrm>
            <a:off x="546651" y="1917289"/>
            <a:ext cx="8229600" cy="4039911"/>
          </a:xfrm>
        </p:spPr>
        <p:txBody>
          <a:bodyPr>
            <a:normAutofit fontScale="85000" lnSpcReduction="10000"/>
          </a:bodyPr>
          <a:lstStyle/>
          <a:p>
            <a:pPr lvl="0"/>
            <a:r>
              <a:rPr lang="en-US" dirty="0"/>
              <a:t>provide an overview of relevant literature, research, and methodology in an area of study</a:t>
            </a:r>
          </a:p>
          <a:p>
            <a:pPr marL="0" lvl="0" indent="0" algn="ctr">
              <a:buNone/>
            </a:pPr>
            <a:r>
              <a:rPr lang="en-US" dirty="0"/>
              <a:t>by:</a:t>
            </a:r>
          </a:p>
          <a:p>
            <a:pPr lvl="0"/>
            <a:r>
              <a:rPr lang="en-US" dirty="0"/>
              <a:t>exploring </a:t>
            </a:r>
            <a:r>
              <a:rPr lang="en-US" b="1" dirty="0"/>
              <a:t>relationships</a:t>
            </a:r>
            <a:r>
              <a:rPr lang="en-US" dirty="0"/>
              <a:t> among the prior research</a:t>
            </a:r>
          </a:p>
          <a:p>
            <a:pPr lvl="0"/>
            <a:r>
              <a:rPr lang="en-US" b="1" dirty="0"/>
              <a:t>evaluating</a:t>
            </a:r>
            <a:r>
              <a:rPr lang="en-US" dirty="0"/>
              <a:t> the prior research</a:t>
            </a:r>
          </a:p>
          <a:p>
            <a:pPr lvl="0"/>
            <a:r>
              <a:rPr lang="en-US" dirty="0"/>
              <a:t>identifying </a:t>
            </a:r>
            <a:r>
              <a:rPr lang="en-US" b="1" dirty="0"/>
              <a:t>gaps and discrepancies </a:t>
            </a:r>
            <a:r>
              <a:rPr lang="en-US" dirty="0"/>
              <a:t>in the literature</a:t>
            </a:r>
          </a:p>
          <a:p>
            <a:pPr marL="0" lvl="0" indent="0" algn="ctr">
              <a:buNone/>
            </a:pPr>
            <a:r>
              <a:rPr lang="en-US" dirty="0"/>
              <a:t>with the ultimate goal of:</a:t>
            </a:r>
          </a:p>
          <a:p>
            <a:pPr lvl="0"/>
            <a:r>
              <a:rPr lang="en-US" dirty="0"/>
              <a:t>making an argument for why further study of your research question is important to the field</a:t>
            </a:r>
          </a:p>
          <a:p>
            <a:endParaRPr lang="en-US" dirty="0"/>
          </a:p>
        </p:txBody>
      </p:sp>
    </p:spTree>
    <p:extLst>
      <p:ext uri="{BB962C8B-B14F-4D97-AF65-F5344CB8AC3E}">
        <p14:creationId xmlns:p14="http://schemas.microsoft.com/office/powerpoint/2010/main" val="491859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19490"/>
            <a:ext cx="9144000" cy="1143000"/>
          </a:xfrm>
        </p:spPr>
        <p:txBody>
          <a:bodyPr>
            <a:normAutofit fontScale="90000"/>
          </a:bodyPr>
          <a:lstStyle/>
          <a:p>
            <a:r>
              <a:rPr lang="en-US" dirty="0"/>
              <a:t>Benefits to the researcher (you!) include…</a:t>
            </a:r>
          </a:p>
        </p:txBody>
      </p:sp>
      <p:sp>
        <p:nvSpPr>
          <p:cNvPr id="3" name="Content Placeholder 2"/>
          <p:cNvSpPr>
            <a:spLocks noGrp="1"/>
          </p:cNvSpPr>
          <p:nvPr>
            <p:ph idx="1"/>
          </p:nvPr>
        </p:nvSpPr>
        <p:spPr>
          <a:xfrm>
            <a:off x="457200" y="1781452"/>
            <a:ext cx="8229600" cy="4039911"/>
          </a:xfrm>
        </p:spPr>
        <p:txBody>
          <a:bodyPr>
            <a:normAutofit lnSpcReduction="10000"/>
          </a:bodyPr>
          <a:lstStyle/>
          <a:p>
            <a:pPr lvl="0"/>
            <a:r>
              <a:rPr lang="en-US" dirty="0"/>
              <a:t>establishing the context and significance of the problem</a:t>
            </a:r>
          </a:p>
          <a:p>
            <a:pPr lvl="0"/>
            <a:r>
              <a:rPr lang="en-US" dirty="0"/>
              <a:t>discovering appropriate subject vocabulary</a:t>
            </a:r>
          </a:p>
          <a:p>
            <a:pPr lvl="0"/>
            <a:r>
              <a:rPr lang="en-US" dirty="0"/>
              <a:t>identifying methodologies </a:t>
            </a:r>
          </a:p>
          <a:p>
            <a:pPr lvl="0"/>
            <a:r>
              <a:rPr lang="en-US" dirty="0"/>
              <a:t>identifying what has been researched and where gaps may be found – underused methodologies, designs, populations</a:t>
            </a:r>
          </a:p>
          <a:p>
            <a:pPr lvl="0"/>
            <a:r>
              <a:rPr lang="en-US" dirty="0"/>
              <a:t>focusing the research topic</a:t>
            </a:r>
          </a:p>
          <a:p>
            <a:endParaRPr lang="en-US" dirty="0"/>
          </a:p>
        </p:txBody>
      </p:sp>
    </p:spTree>
    <p:extLst>
      <p:ext uri="{BB962C8B-B14F-4D97-AF65-F5344CB8AC3E}">
        <p14:creationId xmlns:p14="http://schemas.microsoft.com/office/powerpoint/2010/main" val="462518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23465"/>
            <a:ext cx="9144000" cy="848383"/>
          </a:xfrm>
        </p:spPr>
        <p:txBody>
          <a:bodyPr>
            <a:normAutofit fontScale="90000"/>
          </a:bodyPr>
          <a:lstStyle/>
          <a:p>
            <a:br>
              <a:rPr lang="en-US" b="1" dirty="0"/>
            </a:br>
            <a:r>
              <a:rPr lang="en-US" dirty="0"/>
              <a:t>Evaluation questions:</a:t>
            </a:r>
            <a:br>
              <a:rPr lang="en-US" dirty="0"/>
            </a:br>
            <a:endParaRPr lang="en-US" dirty="0"/>
          </a:p>
        </p:txBody>
      </p:sp>
      <p:sp>
        <p:nvSpPr>
          <p:cNvPr id="3" name="Content Placeholder 2"/>
          <p:cNvSpPr>
            <a:spLocks noGrp="1"/>
          </p:cNvSpPr>
          <p:nvPr>
            <p:ph idx="1"/>
          </p:nvPr>
        </p:nvSpPr>
        <p:spPr>
          <a:xfrm>
            <a:off x="457200" y="1655593"/>
            <a:ext cx="8229600" cy="4039911"/>
          </a:xfrm>
        </p:spPr>
        <p:txBody>
          <a:bodyPr>
            <a:normAutofit fontScale="92500" lnSpcReduction="10000"/>
          </a:bodyPr>
          <a:lstStyle/>
          <a:p>
            <a:pPr lvl="0"/>
            <a:r>
              <a:rPr lang="en-US" dirty="0"/>
              <a:t>What is the methodology ?</a:t>
            </a:r>
          </a:p>
          <a:p>
            <a:pPr lvl="0"/>
            <a:r>
              <a:rPr lang="en-US" dirty="0"/>
              <a:t>What is the quality of the findings or conclusions?</a:t>
            </a:r>
          </a:p>
          <a:p>
            <a:pPr lvl="0"/>
            <a:r>
              <a:rPr lang="en-US" dirty="0"/>
              <a:t>What are the article’s major strengths and weaknesses ?</a:t>
            </a:r>
          </a:p>
          <a:p>
            <a:pPr lvl="0"/>
            <a:r>
              <a:rPr lang="en-US" dirty="0"/>
              <a:t>What beliefs are expressed/is there an ideological stance? </a:t>
            </a:r>
          </a:p>
          <a:p>
            <a:r>
              <a:rPr lang="en-US" dirty="0"/>
              <a:t>Can the results be generalized? </a:t>
            </a:r>
          </a:p>
          <a:p>
            <a:r>
              <a:rPr lang="en-US" dirty="0"/>
              <a:t>How does it compare to other work in this field?</a:t>
            </a:r>
          </a:p>
        </p:txBody>
      </p:sp>
    </p:spTree>
    <p:extLst>
      <p:ext uri="{BB962C8B-B14F-4D97-AF65-F5344CB8AC3E}">
        <p14:creationId xmlns:p14="http://schemas.microsoft.com/office/powerpoint/2010/main" val="1970601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87130"/>
            <a:ext cx="9144000" cy="1143000"/>
          </a:xfrm>
        </p:spPr>
        <p:txBody>
          <a:bodyPr>
            <a:normAutofit fontScale="90000"/>
          </a:bodyPr>
          <a:lstStyle/>
          <a:p>
            <a:r>
              <a:rPr lang="en-US" dirty="0"/>
              <a:t>Searching for Articles</a:t>
            </a:r>
            <a:br>
              <a:rPr lang="en-US" dirty="0"/>
            </a:br>
            <a:endParaRPr lang="en-US" dirty="0"/>
          </a:p>
        </p:txBody>
      </p:sp>
      <p:sp>
        <p:nvSpPr>
          <p:cNvPr id="3" name="Content Placeholder 2"/>
          <p:cNvSpPr>
            <a:spLocks noGrp="1"/>
          </p:cNvSpPr>
          <p:nvPr>
            <p:ph idx="1"/>
          </p:nvPr>
        </p:nvSpPr>
        <p:spPr/>
        <p:txBody>
          <a:bodyPr/>
          <a:lstStyle/>
          <a:p>
            <a:r>
              <a:rPr lang="en-US" dirty="0"/>
              <a:t>Select appropriate database(s)</a:t>
            </a:r>
          </a:p>
          <a:p>
            <a:r>
              <a:rPr lang="en-US" dirty="0"/>
              <a:t>Search strategies</a:t>
            </a:r>
          </a:p>
          <a:p>
            <a:r>
              <a:rPr lang="en-US" dirty="0"/>
              <a:t>Cited reference searching</a:t>
            </a:r>
          </a:p>
          <a:p>
            <a:pPr marL="0" indent="0">
              <a:buNone/>
            </a:pPr>
            <a:endParaRPr lang="en-US" dirty="0"/>
          </a:p>
        </p:txBody>
      </p:sp>
    </p:spTree>
    <p:extLst>
      <p:ext uri="{BB962C8B-B14F-4D97-AF65-F5344CB8AC3E}">
        <p14:creationId xmlns:p14="http://schemas.microsoft.com/office/powerpoint/2010/main" val="27976582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Writing the review</a:t>
            </a:r>
          </a:p>
        </p:txBody>
      </p:sp>
      <p:sp>
        <p:nvSpPr>
          <p:cNvPr id="3" name="Content Placeholder 2"/>
          <p:cNvSpPr>
            <a:spLocks noGrp="1"/>
          </p:cNvSpPr>
          <p:nvPr>
            <p:ph idx="1"/>
          </p:nvPr>
        </p:nvSpPr>
        <p:spPr/>
        <p:txBody>
          <a:bodyPr/>
          <a:lstStyle/>
          <a:p>
            <a:r>
              <a:rPr lang="en-US" dirty="0"/>
              <a:t>The literature review should deal with relationships – how do the articles relate to each other?  How do the articles relate to your research?</a:t>
            </a:r>
          </a:p>
          <a:p>
            <a:endParaRPr lang="en-US" dirty="0"/>
          </a:p>
        </p:txBody>
      </p:sp>
    </p:spTree>
    <p:extLst>
      <p:ext uri="{BB962C8B-B14F-4D97-AF65-F5344CB8AC3E}">
        <p14:creationId xmlns:p14="http://schemas.microsoft.com/office/powerpoint/2010/main" val="11453591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the literature review</a:t>
            </a:r>
          </a:p>
        </p:txBody>
      </p:sp>
      <p:sp>
        <p:nvSpPr>
          <p:cNvPr id="3" name="Content Placeholder 2"/>
          <p:cNvSpPr>
            <a:spLocks noGrp="1"/>
          </p:cNvSpPr>
          <p:nvPr>
            <p:ph idx="1"/>
          </p:nvPr>
        </p:nvSpPr>
        <p:spPr>
          <a:xfrm>
            <a:off x="457200" y="1855342"/>
            <a:ext cx="8229600" cy="4039911"/>
          </a:xfrm>
        </p:spPr>
        <p:txBody>
          <a:bodyPr>
            <a:normAutofit fontScale="25000" lnSpcReduction="20000"/>
          </a:bodyPr>
          <a:lstStyle/>
          <a:p>
            <a:pPr lvl="0"/>
            <a:r>
              <a:rPr lang="en-US" sz="9600" dirty="0"/>
              <a:t>Explain the reason for reviewing the literature; explain why particular literature was included or excluded (particularly in articles that are solely literature reviews)</a:t>
            </a:r>
          </a:p>
          <a:p>
            <a:pPr lvl="0"/>
            <a:endParaRPr lang="en-US" sz="4000" dirty="0"/>
          </a:p>
          <a:p>
            <a:pPr lvl="0"/>
            <a:endParaRPr lang="en-US" dirty="0"/>
          </a:p>
          <a:p>
            <a:pPr marL="457200" lvl="1" indent="0">
              <a:buNone/>
            </a:pPr>
            <a:r>
              <a:rPr lang="en-US" sz="6400" b="1" dirty="0">
                <a:solidFill>
                  <a:srgbClr val="FF0000"/>
                </a:solidFill>
              </a:rPr>
              <a:t>Articles were included if </a:t>
            </a:r>
            <a:r>
              <a:rPr lang="en-US" sz="6400" dirty="0"/>
              <a:t>the study design was a clinical trial, observational study, survey, or qualitative study; patient satisfaction with overall physical therapy care was evaluated as a main outcome; and participants were adults aged 18 years or older who had received a course of musculoskeletal physical therapy care in an outpatient or private clinic setting. Qualitative studies were included to provide an understanding of the dimensions of physical therapy care that contribute to patient satisfaction. </a:t>
            </a:r>
            <a:r>
              <a:rPr lang="en-US" sz="6400" b="1" dirty="0">
                <a:solidFill>
                  <a:srgbClr val="FF0000"/>
                </a:solidFill>
              </a:rPr>
              <a:t>Articles were excluded if</a:t>
            </a:r>
            <a:r>
              <a:rPr lang="en-US" sz="6400" dirty="0"/>
              <a:t>: (1) the study had an inappropriate design (</a:t>
            </a:r>
            <a:r>
              <a:rPr lang="en-US" sz="6400" dirty="0" err="1"/>
              <a:t>ie</a:t>
            </a:r>
            <a:r>
              <a:rPr lang="en-US" sz="6400" dirty="0"/>
              <a:t>, not a clinical trial, observational study, survey, or qualitative study); (2) the study was related to delivery of services other than outpatient physical therapy care for musculoskeletal conditions; (3) patient satisfaction was not measured; (4) they described a clinical study in which participants were individuals recruited from the community rather than patients seeking physical therapy treatment; or (5) they primarily described </a:t>
            </a:r>
            <a:r>
              <a:rPr lang="en-US" sz="6400" dirty="0" err="1"/>
              <a:t>clinimetric</a:t>
            </a:r>
            <a:r>
              <a:rPr lang="en-US" sz="6400" dirty="0"/>
              <a:t> properties or the development of a patient satisfaction instrument.</a:t>
            </a:r>
          </a:p>
          <a:p>
            <a:pPr marL="800100" lvl="2" indent="0">
              <a:buNone/>
            </a:pPr>
            <a:r>
              <a:rPr lang="en-US" sz="4900" dirty="0"/>
              <a:t>From: Hush, J. M., Cameron, K., &amp; Mackey, M. (2011). Patient satisfaction with musculoskeletal physical therapy care: A systematic review.</a:t>
            </a:r>
            <a:r>
              <a:rPr lang="en-US" sz="4900" i="1" dirty="0"/>
              <a:t> Physical Therapy, 91</a:t>
            </a:r>
            <a:r>
              <a:rPr lang="en-US" sz="4900" dirty="0"/>
              <a:t>(1), 25-36. </a:t>
            </a:r>
          </a:p>
        </p:txBody>
      </p:sp>
    </p:spTree>
    <p:extLst>
      <p:ext uri="{BB962C8B-B14F-4D97-AF65-F5344CB8AC3E}">
        <p14:creationId xmlns:p14="http://schemas.microsoft.com/office/powerpoint/2010/main" val="571512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3489</TotalTime>
  <Words>1783</Words>
  <Application>Microsoft Office PowerPoint</Application>
  <PresentationFormat>On-screen Show (4:3)</PresentationFormat>
  <Paragraphs>101</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Office Theme</vt:lpstr>
      <vt:lpstr>Conducting a Literature Review</vt:lpstr>
      <vt:lpstr>Librarians Will Help You!</vt:lpstr>
      <vt:lpstr>A literature review is…</vt:lpstr>
      <vt:lpstr>The purpose of a literature review is to…</vt:lpstr>
      <vt:lpstr>Benefits to the researcher (you!) include…</vt:lpstr>
      <vt:lpstr> Evaluation questions: </vt:lpstr>
      <vt:lpstr>Searching for Articles </vt:lpstr>
      <vt:lpstr>Writing the review</vt:lpstr>
      <vt:lpstr>In the literature review</vt:lpstr>
      <vt:lpstr>In the literature review</vt:lpstr>
      <vt:lpstr>In the literature review</vt:lpstr>
      <vt:lpstr>In the literature review</vt:lpstr>
      <vt:lpstr>Ways to organize</vt:lpstr>
      <vt:lpstr>Ways to organize</vt:lpstr>
      <vt:lpstr>Ways to organize</vt:lpstr>
      <vt:lpstr>Ways to organize</vt:lpstr>
      <vt:lpstr>Tips </vt:lpstr>
      <vt:lpstr>PowerPoint Presentation</vt:lpstr>
    </vt:vector>
  </TitlesOfParts>
  <Company>Kansas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Jeffery Morris</dc:creator>
  <cp:lastModifiedBy>Ashley N Nietfeld</cp:lastModifiedBy>
  <cp:revision>46</cp:revision>
  <cp:lastPrinted>2014-03-10T18:06:19Z</cp:lastPrinted>
  <dcterms:created xsi:type="dcterms:W3CDTF">2012-01-17T14:45:06Z</dcterms:created>
  <dcterms:modified xsi:type="dcterms:W3CDTF">2024-09-16T16:09:25Z</dcterms:modified>
</cp:coreProperties>
</file>