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4"/>
  </p:notesMasterIdLst>
  <p:sldIdLst>
    <p:sldId id="256" r:id="rId5"/>
    <p:sldId id="257" r:id="rId6"/>
    <p:sldId id="445" r:id="rId7"/>
    <p:sldId id="460" r:id="rId8"/>
    <p:sldId id="472" r:id="rId9"/>
    <p:sldId id="439" r:id="rId10"/>
    <p:sldId id="484" r:id="rId11"/>
    <p:sldId id="485" r:id="rId12"/>
    <p:sldId id="466" r:id="rId13"/>
    <p:sldId id="473" r:id="rId14"/>
    <p:sldId id="482" r:id="rId15"/>
    <p:sldId id="483" r:id="rId16"/>
    <p:sldId id="435" r:id="rId17"/>
    <p:sldId id="488" r:id="rId18"/>
    <p:sldId id="468" r:id="rId19"/>
    <p:sldId id="469" r:id="rId20"/>
    <p:sldId id="470" r:id="rId21"/>
    <p:sldId id="471" r:id="rId22"/>
    <p:sldId id="487" r:id="rId23"/>
    <p:sldId id="307" r:id="rId24"/>
    <p:sldId id="308" r:id="rId25"/>
    <p:sldId id="265" r:id="rId26"/>
    <p:sldId id="431" r:id="rId27"/>
    <p:sldId id="486" r:id="rId28"/>
    <p:sldId id="270" r:id="rId29"/>
    <p:sldId id="363" r:id="rId30"/>
    <p:sldId id="313" r:id="rId31"/>
    <p:sldId id="316" r:id="rId32"/>
    <p:sldId id="381" r:id="rId33"/>
    <p:sldId id="328" r:id="rId34"/>
    <p:sldId id="325" r:id="rId35"/>
    <p:sldId id="359" r:id="rId36"/>
    <p:sldId id="331" r:id="rId37"/>
    <p:sldId id="272" r:id="rId38"/>
    <p:sldId id="495" r:id="rId39"/>
    <p:sldId id="496" r:id="rId40"/>
    <p:sldId id="441" r:id="rId41"/>
    <p:sldId id="461" r:id="rId42"/>
    <p:sldId id="389" r:id="rId43"/>
    <p:sldId id="490" r:id="rId44"/>
    <p:sldId id="320" r:id="rId45"/>
    <p:sldId id="427" r:id="rId46"/>
    <p:sldId id="491" r:id="rId47"/>
    <p:sldId id="492" r:id="rId48"/>
    <p:sldId id="429" r:id="rId49"/>
    <p:sldId id="454" r:id="rId50"/>
    <p:sldId id="498" r:id="rId51"/>
    <p:sldId id="443" r:id="rId52"/>
    <p:sldId id="493" r:id="rId53"/>
    <p:sldId id="432" r:id="rId54"/>
    <p:sldId id="494" r:id="rId55"/>
    <p:sldId id="497" r:id="rId56"/>
    <p:sldId id="501" r:id="rId57"/>
    <p:sldId id="458" r:id="rId58"/>
    <p:sldId id="503" r:id="rId59"/>
    <p:sldId id="407" r:id="rId60"/>
    <p:sldId id="502" r:id="rId61"/>
    <p:sldId id="452" r:id="rId62"/>
    <p:sldId id="489"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B"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2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116C86-0C50-B3BB-7814-E1590AC239CD}" v="14" dt="2024-11-04T16:50:26.0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E4131E-51B2-42CB-BFB8-E35E29511498}" type="doc">
      <dgm:prSet loTypeId="urn:microsoft.com/office/officeart/2005/8/layout/chevron1" loCatId="process" qsTypeId="urn:microsoft.com/office/officeart/2005/8/quickstyle/simple1" qsCatId="simple" csTypeId="urn:microsoft.com/office/officeart/2005/8/colors/colorful1" csCatId="colorful" phldr="1"/>
      <dgm:spPr/>
    </dgm:pt>
    <dgm:pt modelId="{44F5C13B-B4EC-4A30-A974-A122B6F3B941}">
      <dgm:prSet phldrT="[Text]"/>
      <dgm:spPr/>
      <dgm:t>
        <a:bodyPr/>
        <a:lstStyle/>
        <a:p>
          <a:r>
            <a:rPr lang="en-US"/>
            <a:t>Rights</a:t>
          </a:r>
        </a:p>
      </dgm:t>
    </dgm:pt>
    <dgm:pt modelId="{5D70DAF7-08CF-4698-824A-2870C559908D}" type="parTrans" cxnId="{C482DFD4-D42C-4CEB-8BB3-C7D10A78268B}">
      <dgm:prSet/>
      <dgm:spPr/>
      <dgm:t>
        <a:bodyPr/>
        <a:lstStyle/>
        <a:p>
          <a:endParaRPr lang="en-US"/>
        </a:p>
      </dgm:t>
    </dgm:pt>
    <dgm:pt modelId="{D5AF6A98-6C4E-4C3F-88CF-810ED3203537}" type="sibTrans" cxnId="{C482DFD4-D42C-4CEB-8BB3-C7D10A78268B}">
      <dgm:prSet/>
      <dgm:spPr/>
      <dgm:t>
        <a:bodyPr/>
        <a:lstStyle/>
        <a:p>
          <a:endParaRPr lang="en-US"/>
        </a:p>
      </dgm:t>
    </dgm:pt>
    <dgm:pt modelId="{55EDD9D1-EFBB-48F8-AD77-9E7CDF12B590}">
      <dgm:prSet phldrT="[Text]"/>
      <dgm:spPr/>
      <dgm:t>
        <a:bodyPr/>
        <a:lstStyle/>
        <a:p>
          <a:r>
            <a:rPr lang="en-US"/>
            <a:t>License</a:t>
          </a:r>
        </a:p>
      </dgm:t>
    </dgm:pt>
    <dgm:pt modelId="{28C5D5AF-5244-48AA-9777-CA628A687D6A}" type="parTrans" cxnId="{0B3F7ABF-AD40-4BF3-9977-8C8A8EB863DD}">
      <dgm:prSet/>
      <dgm:spPr/>
      <dgm:t>
        <a:bodyPr/>
        <a:lstStyle/>
        <a:p>
          <a:endParaRPr lang="en-US"/>
        </a:p>
      </dgm:t>
    </dgm:pt>
    <dgm:pt modelId="{5FA4A41A-16EA-48AA-8E16-582BE5DD58F1}" type="sibTrans" cxnId="{0B3F7ABF-AD40-4BF3-9977-8C8A8EB863DD}">
      <dgm:prSet/>
      <dgm:spPr/>
      <dgm:t>
        <a:bodyPr/>
        <a:lstStyle/>
        <a:p>
          <a:endParaRPr lang="en-US"/>
        </a:p>
      </dgm:t>
    </dgm:pt>
    <dgm:pt modelId="{E5970B5B-9CF6-483A-A33C-895BBBE9AAFD}">
      <dgm:prSet phldrT="[Text]"/>
      <dgm:spPr/>
      <dgm:t>
        <a:bodyPr/>
        <a:lstStyle/>
        <a:p>
          <a:r>
            <a:rPr lang="en-US"/>
            <a:t>Exemption(s)</a:t>
          </a:r>
        </a:p>
      </dgm:t>
    </dgm:pt>
    <dgm:pt modelId="{9D2FAF6E-1428-4920-9370-6BD7DAFDAA14}" type="parTrans" cxnId="{30D6FCDA-F1FA-4579-B874-E236A54F0E3F}">
      <dgm:prSet/>
      <dgm:spPr/>
      <dgm:t>
        <a:bodyPr/>
        <a:lstStyle/>
        <a:p>
          <a:endParaRPr lang="en-US"/>
        </a:p>
      </dgm:t>
    </dgm:pt>
    <dgm:pt modelId="{DC57ED3C-2A99-4E60-BAFF-B7F727F66B3A}" type="sibTrans" cxnId="{30D6FCDA-F1FA-4579-B874-E236A54F0E3F}">
      <dgm:prSet/>
      <dgm:spPr/>
      <dgm:t>
        <a:bodyPr/>
        <a:lstStyle/>
        <a:p>
          <a:endParaRPr lang="en-US"/>
        </a:p>
      </dgm:t>
    </dgm:pt>
    <dgm:pt modelId="{6E897346-F7FC-4120-AC4E-9D28CEEBA930}">
      <dgm:prSet phldrT="[Text]"/>
      <dgm:spPr/>
      <dgm:t>
        <a:bodyPr/>
        <a:lstStyle/>
        <a:p>
          <a:r>
            <a:rPr lang="en-US"/>
            <a:t>Permission</a:t>
          </a:r>
        </a:p>
      </dgm:t>
    </dgm:pt>
    <dgm:pt modelId="{FD1A1CCC-1A60-44C3-BFBF-B9A516EEAA09}" type="parTrans" cxnId="{E3A1A681-09A8-4D2E-A972-561A6EBBDF32}">
      <dgm:prSet/>
      <dgm:spPr/>
      <dgm:t>
        <a:bodyPr/>
        <a:lstStyle/>
        <a:p>
          <a:endParaRPr lang="en-US"/>
        </a:p>
      </dgm:t>
    </dgm:pt>
    <dgm:pt modelId="{6D475BB6-290D-40C2-8240-E74C9F4BEB57}" type="sibTrans" cxnId="{E3A1A681-09A8-4D2E-A972-561A6EBBDF32}">
      <dgm:prSet/>
      <dgm:spPr/>
      <dgm:t>
        <a:bodyPr/>
        <a:lstStyle/>
        <a:p>
          <a:endParaRPr lang="en-US"/>
        </a:p>
      </dgm:t>
    </dgm:pt>
    <dgm:pt modelId="{1E806F9C-FEE1-4325-A74A-B0BF4B08D697}" type="pres">
      <dgm:prSet presAssocID="{5EE4131E-51B2-42CB-BFB8-E35E29511498}" presName="Name0" presStyleCnt="0">
        <dgm:presLayoutVars>
          <dgm:dir/>
          <dgm:animLvl val="lvl"/>
          <dgm:resizeHandles val="exact"/>
        </dgm:presLayoutVars>
      </dgm:prSet>
      <dgm:spPr/>
    </dgm:pt>
    <dgm:pt modelId="{2715462C-CA56-495B-A84B-7EDE6D3ECDB4}" type="pres">
      <dgm:prSet presAssocID="{44F5C13B-B4EC-4A30-A974-A122B6F3B941}" presName="parTxOnly" presStyleLbl="node1" presStyleIdx="0" presStyleCnt="4">
        <dgm:presLayoutVars>
          <dgm:chMax val="0"/>
          <dgm:chPref val="0"/>
          <dgm:bulletEnabled val="1"/>
        </dgm:presLayoutVars>
      </dgm:prSet>
      <dgm:spPr/>
    </dgm:pt>
    <dgm:pt modelId="{80CD3D4F-3E80-4903-AEFC-2EBB99437CFF}" type="pres">
      <dgm:prSet presAssocID="{D5AF6A98-6C4E-4C3F-88CF-810ED3203537}" presName="parTxOnlySpace" presStyleCnt="0"/>
      <dgm:spPr/>
    </dgm:pt>
    <dgm:pt modelId="{6242D583-5E52-4519-9A61-7CC799EB51A9}" type="pres">
      <dgm:prSet presAssocID="{55EDD9D1-EFBB-48F8-AD77-9E7CDF12B590}" presName="parTxOnly" presStyleLbl="node1" presStyleIdx="1" presStyleCnt="4">
        <dgm:presLayoutVars>
          <dgm:chMax val="0"/>
          <dgm:chPref val="0"/>
          <dgm:bulletEnabled val="1"/>
        </dgm:presLayoutVars>
      </dgm:prSet>
      <dgm:spPr/>
    </dgm:pt>
    <dgm:pt modelId="{14E65626-2E86-47E0-90A1-C84D681C2BB1}" type="pres">
      <dgm:prSet presAssocID="{5FA4A41A-16EA-48AA-8E16-582BE5DD58F1}" presName="parTxOnlySpace" presStyleCnt="0"/>
      <dgm:spPr/>
    </dgm:pt>
    <dgm:pt modelId="{81CBFC02-A28A-4138-8EBA-EAD9EC2960E6}" type="pres">
      <dgm:prSet presAssocID="{E5970B5B-9CF6-483A-A33C-895BBBE9AAFD}" presName="parTxOnly" presStyleLbl="node1" presStyleIdx="2" presStyleCnt="4">
        <dgm:presLayoutVars>
          <dgm:chMax val="0"/>
          <dgm:chPref val="0"/>
          <dgm:bulletEnabled val="1"/>
        </dgm:presLayoutVars>
      </dgm:prSet>
      <dgm:spPr/>
    </dgm:pt>
    <dgm:pt modelId="{EDAD6E39-37B0-4DCA-B0C0-6D7FE639F907}" type="pres">
      <dgm:prSet presAssocID="{DC57ED3C-2A99-4E60-BAFF-B7F727F66B3A}" presName="parTxOnlySpace" presStyleCnt="0"/>
      <dgm:spPr/>
    </dgm:pt>
    <dgm:pt modelId="{A30C77C2-17A9-4323-9DEA-9D952C646E6C}" type="pres">
      <dgm:prSet presAssocID="{6E897346-F7FC-4120-AC4E-9D28CEEBA930}" presName="parTxOnly" presStyleLbl="node1" presStyleIdx="3" presStyleCnt="4">
        <dgm:presLayoutVars>
          <dgm:chMax val="0"/>
          <dgm:chPref val="0"/>
          <dgm:bulletEnabled val="1"/>
        </dgm:presLayoutVars>
      </dgm:prSet>
      <dgm:spPr/>
    </dgm:pt>
  </dgm:ptLst>
  <dgm:cxnLst>
    <dgm:cxn modelId="{67197E03-ECD2-488E-9774-900C6F8CA172}" type="presOf" srcId="{6E897346-F7FC-4120-AC4E-9D28CEEBA930}" destId="{A30C77C2-17A9-4323-9DEA-9D952C646E6C}" srcOrd="0" destOrd="0" presId="urn:microsoft.com/office/officeart/2005/8/layout/chevron1"/>
    <dgm:cxn modelId="{38E9E50D-FD2F-4587-999D-B8E496C9C2AA}" type="presOf" srcId="{E5970B5B-9CF6-483A-A33C-895BBBE9AAFD}" destId="{81CBFC02-A28A-4138-8EBA-EAD9EC2960E6}" srcOrd="0" destOrd="0" presId="urn:microsoft.com/office/officeart/2005/8/layout/chevron1"/>
    <dgm:cxn modelId="{68234216-1EFD-40E5-84AD-F98AAA2E9A0E}" type="presOf" srcId="{5EE4131E-51B2-42CB-BFB8-E35E29511498}" destId="{1E806F9C-FEE1-4325-A74A-B0BF4B08D697}" srcOrd="0" destOrd="0" presId="urn:microsoft.com/office/officeart/2005/8/layout/chevron1"/>
    <dgm:cxn modelId="{7F4C6647-127B-4B10-80AD-4FE98813A2C9}" type="presOf" srcId="{44F5C13B-B4EC-4A30-A974-A122B6F3B941}" destId="{2715462C-CA56-495B-A84B-7EDE6D3ECDB4}" srcOrd="0" destOrd="0" presId="urn:microsoft.com/office/officeart/2005/8/layout/chevron1"/>
    <dgm:cxn modelId="{E3A1A681-09A8-4D2E-A972-561A6EBBDF32}" srcId="{5EE4131E-51B2-42CB-BFB8-E35E29511498}" destId="{6E897346-F7FC-4120-AC4E-9D28CEEBA930}" srcOrd="3" destOrd="0" parTransId="{FD1A1CCC-1A60-44C3-BFBF-B9A516EEAA09}" sibTransId="{6D475BB6-290D-40C2-8240-E74C9F4BEB57}"/>
    <dgm:cxn modelId="{0B3F7ABF-AD40-4BF3-9977-8C8A8EB863DD}" srcId="{5EE4131E-51B2-42CB-BFB8-E35E29511498}" destId="{55EDD9D1-EFBB-48F8-AD77-9E7CDF12B590}" srcOrd="1" destOrd="0" parTransId="{28C5D5AF-5244-48AA-9777-CA628A687D6A}" sibTransId="{5FA4A41A-16EA-48AA-8E16-582BE5DD58F1}"/>
    <dgm:cxn modelId="{C482DFD4-D42C-4CEB-8BB3-C7D10A78268B}" srcId="{5EE4131E-51B2-42CB-BFB8-E35E29511498}" destId="{44F5C13B-B4EC-4A30-A974-A122B6F3B941}" srcOrd="0" destOrd="0" parTransId="{5D70DAF7-08CF-4698-824A-2870C559908D}" sibTransId="{D5AF6A98-6C4E-4C3F-88CF-810ED3203537}"/>
    <dgm:cxn modelId="{30D6FCDA-F1FA-4579-B874-E236A54F0E3F}" srcId="{5EE4131E-51B2-42CB-BFB8-E35E29511498}" destId="{E5970B5B-9CF6-483A-A33C-895BBBE9AAFD}" srcOrd="2" destOrd="0" parTransId="{9D2FAF6E-1428-4920-9370-6BD7DAFDAA14}" sibTransId="{DC57ED3C-2A99-4E60-BAFF-B7F727F66B3A}"/>
    <dgm:cxn modelId="{786E0CED-676F-4E0D-970B-0E270664C3DF}" type="presOf" srcId="{55EDD9D1-EFBB-48F8-AD77-9E7CDF12B590}" destId="{6242D583-5E52-4519-9A61-7CC799EB51A9}" srcOrd="0" destOrd="0" presId="urn:microsoft.com/office/officeart/2005/8/layout/chevron1"/>
    <dgm:cxn modelId="{BF55DC22-98D4-448B-A15C-261D042EE5E0}" type="presParOf" srcId="{1E806F9C-FEE1-4325-A74A-B0BF4B08D697}" destId="{2715462C-CA56-495B-A84B-7EDE6D3ECDB4}" srcOrd="0" destOrd="0" presId="urn:microsoft.com/office/officeart/2005/8/layout/chevron1"/>
    <dgm:cxn modelId="{31A4C82E-CD98-4329-A6C8-8502BE1C2AEE}" type="presParOf" srcId="{1E806F9C-FEE1-4325-A74A-B0BF4B08D697}" destId="{80CD3D4F-3E80-4903-AEFC-2EBB99437CFF}" srcOrd="1" destOrd="0" presId="urn:microsoft.com/office/officeart/2005/8/layout/chevron1"/>
    <dgm:cxn modelId="{7FD8DF93-173C-4712-9FF1-A2CD1F761767}" type="presParOf" srcId="{1E806F9C-FEE1-4325-A74A-B0BF4B08D697}" destId="{6242D583-5E52-4519-9A61-7CC799EB51A9}" srcOrd="2" destOrd="0" presId="urn:microsoft.com/office/officeart/2005/8/layout/chevron1"/>
    <dgm:cxn modelId="{ED833FE4-5697-4AFD-A429-203DA13DFEF6}" type="presParOf" srcId="{1E806F9C-FEE1-4325-A74A-B0BF4B08D697}" destId="{14E65626-2E86-47E0-90A1-C84D681C2BB1}" srcOrd="3" destOrd="0" presId="urn:microsoft.com/office/officeart/2005/8/layout/chevron1"/>
    <dgm:cxn modelId="{5948C834-F2A4-4D4E-B5B8-E9914FC472C8}" type="presParOf" srcId="{1E806F9C-FEE1-4325-A74A-B0BF4B08D697}" destId="{81CBFC02-A28A-4138-8EBA-EAD9EC2960E6}" srcOrd="4" destOrd="0" presId="urn:microsoft.com/office/officeart/2005/8/layout/chevron1"/>
    <dgm:cxn modelId="{7116F2F8-C391-4FD5-8D09-DCC310280823}" type="presParOf" srcId="{1E806F9C-FEE1-4325-A74A-B0BF4B08D697}" destId="{EDAD6E39-37B0-4DCA-B0C0-6D7FE639F907}" srcOrd="5" destOrd="0" presId="urn:microsoft.com/office/officeart/2005/8/layout/chevron1"/>
    <dgm:cxn modelId="{8377829F-E4EC-4752-8361-BB7635BF9C71}" type="presParOf" srcId="{1E806F9C-FEE1-4325-A74A-B0BF4B08D697}" destId="{A30C77C2-17A9-4323-9DEA-9D952C646E6C}"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E4131E-51B2-42CB-BFB8-E35E29511498}" type="doc">
      <dgm:prSet loTypeId="urn:microsoft.com/office/officeart/2005/8/layout/chevron1" loCatId="process" qsTypeId="urn:microsoft.com/office/officeart/2005/8/quickstyle/simple1" qsCatId="simple" csTypeId="urn:microsoft.com/office/officeart/2005/8/colors/colorful1" csCatId="colorful" phldr="1"/>
      <dgm:spPr/>
    </dgm:pt>
    <dgm:pt modelId="{44F5C13B-B4EC-4A30-A974-A122B6F3B941}">
      <dgm:prSet phldrT="[Text]"/>
      <dgm:spPr/>
      <dgm:t>
        <a:bodyPr/>
        <a:lstStyle/>
        <a:p>
          <a:r>
            <a:rPr lang="en-US"/>
            <a:t>Rights</a:t>
          </a:r>
        </a:p>
      </dgm:t>
    </dgm:pt>
    <dgm:pt modelId="{5D70DAF7-08CF-4698-824A-2870C559908D}" type="parTrans" cxnId="{C482DFD4-D42C-4CEB-8BB3-C7D10A78268B}">
      <dgm:prSet/>
      <dgm:spPr/>
      <dgm:t>
        <a:bodyPr/>
        <a:lstStyle/>
        <a:p>
          <a:endParaRPr lang="en-US"/>
        </a:p>
      </dgm:t>
    </dgm:pt>
    <dgm:pt modelId="{D5AF6A98-6C4E-4C3F-88CF-810ED3203537}" type="sibTrans" cxnId="{C482DFD4-D42C-4CEB-8BB3-C7D10A78268B}">
      <dgm:prSet/>
      <dgm:spPr/>
      <dgm:t>
        <a:bodyPr/>
        <a:lstStyle/>
        <a:p>
          <a:endParaRPr lang="en-US"/>
        </a:p>
      </dgm:t>
    </dgm:pt>
    <dgm:pt modelId="{55EDD9D1-EFBB-48F8-AD77-9E7CDF12B590}">
      <dgm:prSet phldrT="[Text]"/>
      <dgm:spPr/>
      <dgm:t>
        <a:bodyPr/>
        <a:lstStyle/>
        <a:p>
          <a:r>
            <a:rPr lang="en-US"/>
            <a:t>License</a:t>
          </a:r>
        </a:p>
      </dgm:t>
    </dgm:pt>
    <dgm:pt modelId="{28C5D5AF-5244-48AA-9777-CA628A687D6A}" type="parTrans" cxnId="{0B3F7ABF-AD40-4BF3-9977-8C8A8EB863DD}">
      <dgm:prSet/>
      <dgm:spPr/>
      <dgm:t>
        <a:bodyPr/>
        <a:lstStyle/>
        <a:p>
          <a:endParaRPr lang="en-US"/>
        </a:p>
      </dgm:t>
    </dgm:pt>
    <dgm:pt modelId="{5FA4A41A-16EA-48AA-8E16-582BE5DD58F1}" type="sibTrans" cxnId="{0B3F7ABF-AD40-4BF3-9977-8C8A8EB863DD}">
      <dgm:prSet/>
      <dgm:spPr/>
      <dgm:t>
        <a:bodyPr/>
        <a:lstStyle/>
        <a:p>
          <a:endParaRPr lang="en-US"/>
        </a:p>
      </dgm:t>
    </dgm:pt>
    <dgm:pt modelId="{E5970B5B-9CF6-483A-A33C-895BBBE9AAFD}">
      <dgm:prSet phldrT="[Text]"/>
      <dgm:spPr/>
      <dgm:t>
        <a:bodyPr/>
        <a:lstStyle/>
        <a:p>
          <a:r>
            <a:rPr lang="en-US"/>
            <a:t>Exemption(s)</a:t>
          </a:r>
        </a:p>
      </dgm:t>
    </dgm:pt>
    <dgm:pt modelId="{9D2FAF6E-1428-4920-9370-6BD7DAFDAA14}" type="parTrans" cxnId="{30D6FCDA-F1FA-4579-B874-E236A54F0E3F}">
      <dgm:prSet/>
      <dgm:spPr/>
      <dgm:t>
        <a:bodyPr/>
        <a:lstStyle/>
        <a:p>
          <a:endParaRPr lang="en-US"/>
        </a:p>
      </dgm:t>
    </dgm:pt>
    <dgm:pt modelId="{DC57ED3C-2A99-4E60-BAFF-B7F727F66B3A}" type="sibTrans" cxnId="{30D6FCDA-F1FA-4579-B874-E236A54F0E3F}">
      <dgm:prSet/>
      <dgm:spPr/>
      <dgm:t>
        <a:bodyPr/>
        <a:lstStyle/>
        <a:p>
          <a:endParaRPr lang="en-US"/>
        </a:p>
      </dgm:t>
    </dgm:pt>
    <dgm:pt modelId="{6E897346-F7FC-4120-AC4E-9D28CEEBA930}">
      <dgm:prSet phldrT="[Text]"/>
      <dgm:spPr/>
      <dgm:t>
        <a:bodyPr/>
        <a:lstStyle/>
        <a:p>
          <a:r>
            <a:rPr lang="en-US"/>
            <a:t>Permission</a:t>
          </a:r>
        </a:p>
      </dgm:t>
    </dgm:pt>
    <dgm:pt modelId="{FD1A1CCC-1A60-44C3-BFBF-B9A516EEAA09}" type="parTrans" cxnId="{E3A1A681-09A8-4D2E-A972-561A6EBBDF32}">
      <dgm:prSet/>
      <dgm:spPr/>
      <dgm:t>
        <a:bodyPr/>
        <a:lstStyle/>
        <a:p>
          <a:endParaRPr lang="en-US"/>
        </a:p>
      </dgm:t>
    </dgm:pt>
    <dgm:pt modelId="{6D475BB6-290D-40C2-8240-E74C9F4BEB57}" type="sibTrans" cxnId="{E3A1A681-09A8-4D2E-A972-561A6EBBDF32}">
      <dgm:prSet/>
      <dgm:spPr/>
      <dgm:t>
        <a:bodyPr/>
        <a:lstStyle/>
        <a:p>
          <a:endParaRPr lang="en-US"/>
        </a:p>
      </dgm:t>
    </dgm:pt>
    <dgm:pt modelId="{1E806F9C-FEE1-4325-A74A-B0BF4B08D697}" type="pres">
      <dgm:prSet presAssocID="{5EE4131E-51B2-42CB-BFB8-E35E29511498}" presName="Name0" presStyleCnt="0">
        <dgm:presLayoutVars>
          <dgm:dir/>
          <dgm:animLvl val="lvl"/>
          <dgm:resizeHandles val="exact"/>
        </dgm:presLayoutVars>
      </dgm:prSet>
      <dgm:spPr/>
    </dgm:pt>
    <dgm:pt modelId="{2715462C-CA56-495B-A84B-7EDE6D3ECDB4}" type="pres">
      <dgm:prSet presAssocID="{44F5C13B-B4EC-4A30-A974-A122B6F3B941}" presName="parTxOnly" presStyleLbl="node1" presStyleIdx="0" presStyleCnt="4">
        <dgm:presLayoutVars>
          <dgm:chMax val="0"/>
          <dgm:chPref val="0"/>
          <dgm:bulletEnabled val="1"/>
        </dgm:presLayoutVars>
      </dgm:prSet>
      <dgm:spPr/>
    </dgm:pt>
    <dgm:pt modelId="{80CD3D4F-3E80-4903-AEFC-2EBB99437CFF}" type="pres">
      <dgm:prSet presAssocID="{D5AF6A98-6C4E-4C3F-88CF-810ED3203537}" presName="parTxOnlySpace" presStyleCnt="0"/>
      <dgm:spPr/>
    </dgm:pt>
    <dgm:pt modelId="{6242D583-5E52-4519-9A61-7CC799EB51A9}" type="pres">
      <dgm:prSet presAssocID="{55EDD9D1-EFBB-48F8-AD77-9E7CDF12B590}" presName="parTxOnly" presStyleLbl="node1" presStyleIdx="1" presStyleCnt="4">
        <dgm:presLayoutVars>
          <dgm:chMax val="0"/>
          <dgm:chPref val="0"/>
          <dgm:bulletEnabled val="1"/>
        </dgm:presLayoutVars>
      </dgm:prSet>
      <dgm:spPr/>
    </dgm:pt>
    <dgm:pt modelId="{14E65626-2E86-47E0-90A1-C84D681C2BB1}" type="pres">
      <dgm:prSet presAssocID="{5FA4A41A-16EA-48AA-8E16-582BE5DD58F1}" presName="parTxOnlySpace" presStyleCnt="0"/>
      <dgm:spPr/>
    </dgm:pt>
    <dgm:pt modelId="{81CBFC02-A28A-4138-8EBA-EAD9EC2960E6}" type="pres">
      <dgm:prSet presAssocID="{E5970B5B-9CF6-483A-A33C-895BBBE9AAFD}" presName="parTxOnly" presStyleLbl="node1" presStyleIdx="2" presStyleCnt="4">
        <dgm:presLayoutVars>
          <dgm:chMax val="0"/>
          <dgm:chPref val="0"/>
          <dgm:bulletEnabled val="1"/>
        </dgm:presLayoutVars>
      </dgm:prSet>
      <dgm:spPr/>
    </dgm:pt>
    <dgm:pt modelId="{EDAD6E39-37B0-4DCA-B0C0-6D7FE639F907}" type="pres">
      <dgm:prSet presAssocID="{DC57ED3C-2A99-4E60-BAFF-B7F727F66B3A}" presName="parTxOnlySpace" presStyleCnt="0"/>
      <dgm:spPr/>
    </dgm:pt>
    <dgm:pt modelId="{A30C77C2-17A9-4323-9DEA-9D952C646E6C}" type="pres">
      <dgm:prSet presAssocID="{6E897346-F7FC-4120-AC4E-9D28CEEBA930}" presName="parTxOnly" presStyleLbl="node1" presStyleIdx="3" presStyleCnt="4">
        <dgm:presLayoutVars>
          <dgm:chMax val="0"/>
          <dgm:chPref val="0"/>
          <dgm:bulletEnabled val="1"/>
        </dgm:presLayoutVars>
      </dgm:prSet>
      <dgm:spPr/>
    </dgm:pt>
  </dgm:ptLst>
  <dgm:cxnLst>
    <dgm:cxn modelId="{67197E03-ECD2-488E-9774-900C6F8CA172}" type="presOf" srcId="{6E897346-F7FC-4120-AC4E-9D28CEEBA930}" destId="{A30C77C2-17A9-4323-9DEA-9D952C646E6C}" srcOrd="0" destOrd="0" presId="urn:microsoft.com/office/officeart/2005/8/layout/chevron1"/>
    <dgm:cxn modelId="{38E9E50D-FD2F-4587-999D-B8E496C9C2AA}" type="presOf" srcId="{E5970B5B-9CF6-483A-A33C-895BBBE9AAFD}" destId="{81CBFC02-A28A-4138-8EBA-EAD9EC2960E6}" srcOrd="0" destOrd="0" presId="urn:microsoft.com/office/officeart/2005/8/layout/chevron1"/>
    <dgm:cxn modelId="{68234216-1EFD-40E5-84AD-F98AAA2E9A0E}" type="presOf" srcId="{5EE4131E-51B2-42CB-BFB8-E35E29511498}" destId="{1E806F9C-FEE1-4325-A74A-B0BF4B08D697}" srcOrd="0" destOrd="0" presId="urn:microsoft.com/office/officeart/2005/8/layout/chevron1"/>
    <dgm:cxn modelId="{7F4C6647-127B-4B10-80AD-4FE98813A2C9}" type="presOf" srcId="{44F5C13B-B4EC-4A30-A974-A122B6F3B941}" destId="{2715462C-CA56-495B-A84B-7EDE6D3ECDB4}" srcOrd="0" destOrd="0" presId="urn:microsoft.com/office/officeart/2005/8/layout/chevron1"/>
    <dgm:cxn modelId="{E3A1A681-09A8-4D2E-A972-561A6EBBDF32}" srcId="{5EE4131E-51B2-42CB-BFB8-E35E29511498}" destId="{6E897346-F7FC-4120-AC4E-9D28CEEBA930}" srcOrd="3" destOrd="0" parTransId="{FD1A1CCC-1A60-44C3-BFBF-B9A516EEAA09}" sibTransId="{6D475BB6-290D-40C2-8240-E74C9F4BEB57}"/>
    <dgm:cxn modelId="{0B3F7ABF-AD40-4BF3-9977-8C8A8EB863DD}" srcId="{5EE4131E-51B2-42CB-BFB8-E35E29511498}" destId="{55EDD9D1-EFBB-48F8-AD77-9E7CDF12B590}" srcOrd="1" destOrd="0" parTransId="{28C5D5AF-5244-48AA-9777-CA628A687D6A}" sibTransId="{5FA4A41A-16EA-48AA-8E16-582BE5DD58F1}"/>
    <dgm:cxn modelId="{C482DFD4-D42C-4CEB-8BB3-C7D10A78268B}" srcId="{5EE4131E-51B2-42CB-BFB8-E35E29511498}" destId="{44F5C13B-B4EC-4A30-A974-A122B6F3B941}" srcOrd="0" destOrd="0" parTransId="{5D70DAF7-08CF-4698-824A-2870C559908D}" sibTransId="{D5AF6A98-6C4E-4C3F-88CF-810ED3203537}"/>
    <dgm:cxn modelId="{30D6FCDA-F1FA-4579-B874-E236A54F0E3F}" srcId="{5EE4131E-51B2-42CB-BFB8-E35E29511498}" destId="{E5970B5B-9CF6-483A-A33C-895BBBE9AAFD}" srcOrd="2" destOrd="0" parTransId="{9D2FAF6E-1428-4920-9370-6BD7DAFDAA14}" sibTransId="{DC57ED3C-2A99-4E60-BAFF-B7F727F66B3A}"/>
    <dgm:cxn modelId="{786E0CED-676F-4E0D-970B-0E270664C3DF}" type="presOf" srcId="{55EDD9D1-EFBB-48F8-AD77-9E7CDF12B590}" destId="{6242D583-5E52-4519-9A61-7CC799EB51A9}" srcOrd="0" destOrd="0" presId="urn:microsoft.com/office/officeart/2005/8/layout/chevron1"/>
    <dgm:cxn modelId="{BF55DC22-98D4-448B-A15C-261D042EE5E0}" type="presParOf" srcId="{1E806F9C-FEE1-4325-A74A-B0BF4B08D697}" destId="{2715462C-CA56-495B-A84B-7EDE6D3ECDB4}" srcOrd="0" destOrd="0" presId="urn:microsoft.com/office/officeart/2005/8/layout/chevron1"/>
    <dgm:cxn modelId="{31A4C82E-CD98-4329-A6C8-8502BE1C2AEE}" type="presParOf" srcId="{1E806F9C-FEE1-4325-A74A-B0BF4B08D697}" destId="{80CD3D4F-3E80-4903-AEFC-2EBB99437CFF}" srcOrd="1" destOrd="0" presId="urn:microsoft.com/office/officeart/2005/8/layout/chevron1"/>
    <dgm:cxn modelId="{7FD8DF93-173C-4712-9FF1-A2CD1F761767}" type="presParOf" srcId="{1E806F9C-FEE1-4325-A74A-B0BF4B08D697}" destId="{6242D583-5E52-4519-9A61-7CC799EB51A9}" srcOrd="2" destOrd="0" presId="urn:microsoft.com/office/officeart/2005/8/layout/chevron1"/>
    <dgm:cxn modelId="{ED833FE4-5697-4AFD-A429-203DA13DFEF6}" type="presParOf" srcId="{1E806F9C-FEE1-4325-A74A-B0BF4B08D697}" destId="{14E65626-2E86-47E0-90A1-C84D681C2BB1}" srcOrd="3" destOrd="0" presId="urn:microsoft.com/office/officeart/2005/8/layout/chevron1"/>
    <dgm:cxn modelId="{5948C834-F2A4-4D4E-B5B8-E9914FC472C8}" type="presParOf" srcId="{1E806F9C-FEE1-4325-A74A-B0BF4B08D697}" destId="{81CBFC02-A28A-4138-8EBA-EAD9EC2960E6}" srcOrd="4" destOrd="0" presId="urn:microsoft.com/office/officeart/2005/8/layout/chevron1"/>
    <dgm:cxn modelId="{7116F2F8-C391-4FD5-8D09-DCC310280823}" type="presParOf" srcId="{1E806F9C-FEE1-4325-A74A-B0BF4B08D697}" destId="{EDAD6E39-37B0-4DCA-B0C0-6D7FE639F907}" srcOrd="5" destOrd="0" presId="urn:microsoft.com/office/officeart/2005/8/layout/chevron1"/>
    <dgm:cxn modelId="{8377829F-E4EC-4752-8361-BB7635BF9C71}" type="presParOf" srcId="{1E806F9C-FEE1-4325-A74A-B0BF4B08D697}" destId="{A30C77C2-17A9-4323-9DEA-9D952C646E6C}"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A30F2B-FAA7-42A2-9342-4AD189584447}"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50F83DE8-1A3A-4B77-8DA6-4896757C1741}">
      <dgm:prSet phldrT="[Text]"/>
      <dgm:spPr/>
      <dgm:t>
        <a:bodyPr/>
        <a:lstStyle/>
        <a:p>
          <a:r>
            <a:rPr lang="en-US"/>
            <a:t>Purpose</a:t>
          </a:r>
        </a:p>
      </dgm:t>
    </dgm:pt>
    <dgm:pt modelId="{0E0A43CC-8492-4DEB-A34F-6ADDB96DEA70}" type="parTrans" cxnId="{26268B3B-94C0-4D06-8345-568DBA39E4BF}">
      <dgm:prSet/>
      <dgm:spPr/>
      <dgm:t>
        <a:bodyPr/>
        <a:lstStyle/>
        <a:p>
          <a:endParaRPr lang="en-US"/>
        </a:p>
      </dgm:t>
    </dgm:pt>
    <dgm:pt modelId="{A03486D8-2FE2-499D-BB39-F4CB21E501FB}" type="sibTrans" cxnId="{26268B3B-94C0-4D06-8345-568DBA39E4BF}">
      <dgm:prSet/>
      <dgm:spPr/>
      <dgm:t>
        <a:bodyPr/>
        <a:lstStyle/>
        <a:p>
          <a:endParaRPr lang="en-US"/>
        </a:p>
      </dgm:t>
    </dgm:pt>
    <dgm:pt modelId="{D77FBE99-9149-4BD0-82A9-D4EFA260C3B7}">
      <dgm:prSet phldrT="[Text]"/>
      <dgm:spPr/>
      <dgm:t>
        <a:bodyPr/>
        <a:lstStyle/>
        <a:p>
          <a:r>
            <a:rPr lang="en-US"/>
            <a:t>Nature</a:t>
          </a:r>
        </a:p>
      </dgm:t>
    </dgm:pt>
    <dgm:pt modelId="{621839B9-20A6-4484-9164-E5DE49675CD1}" type="parTrans" cxnId="{4A1AE4E7-865A-45B3-9B6B-6C069FD5C603}">
      <dgm:prSet/>
      <dgm:spPr/>
      <dgm:t>
        <a:bodyPr/>
        <a:lstStyle/>
        <a:p>
          <a:endParaRPr lang="en-US"/>
        </a:p>
      </dgm:t>
    </dgm:pt>
    <dgm:pt modelId="{FF2551E2-7028-488F-A39C-F5468D4B002E}" type="sibTrans" cxnId="{4A1AE4E7-865A-45B3-9B6B-6C069FD5C603}">
      <dgm:prSet/>
      <dgm:spPr/>
      <dgm:t>
        <a:bodyPr/>
        <a:lstStyle/>
        <a:p>
          <a:endParaRPr lang="en-US"/>
        </a:p>
      </dgm:t>
    </dgm:pt>
    <dgm:pt modelId="{110FBF13-0221-4424-A644-65C409AD3B3A}">
      <dgm:prSet phldrT="[Text]"/>
      <dgm:spPr/>
      <dgm:t>
        <a:bodyPr/>
        <a:lstStyle/>
        <a:p>
          <a:r>
            <a:rPr lang="en-US"/>
            <a:t>Amount</a:t>
          </a:r>
        </a:p>
      </dgm:t>
    </dgm:pt>
    <dgm:pt modelId="{2A40576C-6959-46D8-9089-BCD002D6EEDD}" type="parTrans" cxnId="{4115C700-BF5D-4B61-A4C0-9895FF279E37}">
      <dgm:prSet/>
      <dgm:spPr/>
      <dgm:t>
        <a:bodyPr/>
        <a:lstStyle/>
        <a:p>
          <a:endParaRPr lang="en-US"/>
        </a:p>
      </dgm:t>
    </dgm:pt>
    <dgm:pt modelId="{501CE067-7E3D-4F0F-A2E4-126DEA13A1B5}" type="sibTrans" cxnId="{4115C700-BF5D-4B61-A4C0-9895FF279E37}">
      <dgm:prSet/>
      <dgm:spPr/>
      <dgm:t>
        <a:bodyPr/>
        <a:lstStyle/>
        <a:p>
          <a:endParaRPr lang="en-US"/>
        </a:p>
      </dgm:t>
    </dgm:pt>
    <dgm:pt modelId="{05A67DB2-571D-4804-8B1F-533D80E353A1}">
      <dgm:prSet phldrT="[Text]"/>
      <dgm:spPr/>
      <dgm:t>
        <a:bodyPr/>
        <a:lstStyle/>
        <a:p>
          <a:r>
            <a:rPr lang="en-US" err="1"/>
            <a:t>Transformativeness</a:t>
          </a:r>
          <a:r>
            <a:rPr lang="en-US"/>
            <a:t>, Not-for-Profit/Profit, Use is for "criticism, comment, news reporting, teaching, (including multiple print copies for classroom use), scholarship or research"…or not?</a:t>
          </a:r>
        </a:p>
      </dgm:t>
    </dgm:pt>
    <dgm:pt modelId="{3A589DE0-A477-461E-AC3F-0F6B7F8B6A11}" type="parTrans" cxnId="{CAC32AD9-12F6-4973-9BE9-FCA18128E80D}">
      <dgm:prSet/>
      <dgm:spPr/>
      <dgm:t>
        <a:bodyPr/>
        <a:lstStyle/>
        <a:p>
          <a:endParaRPr lang="en-US"/>
        </a:p>
      </dgm:t>
    </dgm:pt>
    <dgm:pt modelId="{C385DA37-051C-4186-A41A-A1C3007B4D35}" type="sibTrans" cxnId="{CAC32AD9-12F6-4973-9BE9-FCA18128E80D}">
      <dgm:prSet/>
      <dgm:spPr/>
      <dgm:t>
        <a:bodyPr/>
        <a:lstStyle/>
        <a:p>
          <a:endParaRPr lang="en-US"/>
        </a:p>
      </dgm:t>
    </dgm:pt>
    <dgm:pt modelId="{1E7F37F8-FCA4-4C57-9976-AA08152537D2}">
      <dgm:prSet phldrT="[Text]"/>
      <dgm:spPr/>
      <dgm:t>
        <a:bodyPr/>
        <a:lstStyle/>
        <a:p>
          <a:r>
            <a:rPr lang="en-US"/>
            <a:t>Effect</a:t>
          </a:r>
        </a:p>
      </dgm:t>
    </dgm:pt>
    <dgm:pt modelId="{DA88EB07-4369-41A5-B936-74AB6D052F3D}" type="parTrans" cxnId="{B9D9A000-4056-4A13-A02D-83B25A0D64A7}">
      <dgm:prSet/>
      <dgm:spPr/>
      <dgm:t>
        <a:bodyPr/>
        <a:lstStyle/>
        <a:p>
          <a:endParaRPr lang="en-US"/>
        </a:p>
      </dgm:t>
    </dgm:pt>
    <dgm:pt modelId="{876C387F-D4D8-4512-A4F0-A9C76E8121FF}" type="sibTrans" cxnId="{B9D9A000-4056-4A13-A02D-83B25A0D64A7}">
      <dgm:prSet/>
      <dgm:spPr/>
      <dgm:t>
        <a:bodyPr/>
        <a:lstStyle/>
        <a:p>
          <a:endParaRPr lang="en-US"/>
        </a:p>
      </dgm:t>
    </dgm:pt>
    <dgm:pt modelId="{3F1AAE43-07D0-4F60-A726-D13B94EFCF22}">
      <dgm:prSet phldrT="[Text]"/>
      <dgm:spPr/>
      <dgm:t>
        <a:bodyPr/>
        <a:lstStyle/>
        <a:p>
          <a:r>
            <a:rPr lang="en-US"/>
            <a:t>Published/unpublished, factual/creative, consumable?</a:t>
          </a:r>
        </a:p>
      </dgm:t>
    </dgm:pt>
    <dgm:pt modelId="{DC697D6E-1576-4B08-A6BF-0E1761DC35D8}" type="parTrans" cxnId="{2BB004D8-2587-49B2-A97F-99CBF87D9C86}">
      <dgm:prSet/>
      <dgm:spPr/>
      <dgm:t>
        <a:bodyPr/>
        <a:lstStyle/>
        <a:p>
          <a:endParaRPr lang="en-US"/>
        </a:p>
      </dgm:t>
    </dgm:pt>
    <dgm:pt modelId="{DB2FFE5D-E62D-4BFC-88C9-242F97332396}" type="sibTrans" cxnId="{2BB004D8-2587-49B2-A97F-99CBF87D9C86}">
      <dgm:prSet/>
      <dgm:spPr/>
      <dgm:t>
        <a:bodyPr/>
        <a:lstStyle/>
        <a:p>
          <a:endParaRPr lang="en-US"/>
        </a:p>
      </dgm:t>
    </dgm:pt>
    <dgm:pt modelId="{1E91C0D8-EDD0-442E-8022-EF0A756A6D2F}">
      <dgm:prSet phldrT="[Text]"/>
      <dgm:spPr/>
      <dgm:t>
        <a:bodyPr/>
        <a:lstStyle/>
        <a:p>
          <a:r>
            <a:rPr lang="en-US"/>
            <a:t>Limited and Reasonable. Not the “heart of the work.”</a:t>
          </a:r>
        </a:p>
      </dgm:t>
    </dgm:pt>
    <dgm:pt modelId="{1C9CFD9C-A077-4D8C-8DAA-A6BB88A61165}" type="parTrans" cxnId="{4EDD0409-CDE1-4D77-ABE8-700C08744B1A}">
      <dgm:prSet/>
      <dgm:spPr/>
      <dgm:t>
        <a:bodyPr/>
        <a:lstStyle/>
        <a:p>
          <a:endParaRPr lang="en-US"/>
        </a:p>
      </dgm:t>
    </dgm:pt>
    <dgm:pt modelId="{E6AE2786-C892-4B3A-A75C-B9EA59B04B21}" type="sibTrans" cxnId="{4EDD0409-CDE1-4D77-ABE8-700C08744B1A}">
      <dgm:prSet/>
      <dgm:spPr/>
      <dgm:t>
        <a:bodyPr/>
        <a:lstStyle/>
        <a:p>
          <a:endParaRPr lang="en-US"/>
        </a:p>
      </dgm:t>
    </dgm:pt>
    <dgm:pt modelId="{F8664818-9D49-4855-A41F-2762E1E87A50}">
      <dgm:prSet phldrT="[Text]"/>
      <dgm:spPr/>
      <dgm:t>
        <a:bodyPr/>
        <a:lstStyle/>
        <a:p>
          <a:r>
            <a:rPr lang="en-US"/>
            <a:t>How much will the use harm the market for the work?</a:t>
          </a:r>
        </a:p>
      </dgm:t>
    </dgm:pt>
    <dgm:pt modelId="{3574F8D8-1DD8-4B29-8995-3F318C6599F8}" type="parTrans" cxnId="{B9A952D5-BECC-425B-9B17-5001C9531B66}">
      <dgm:prSet/>
      <dgm:spPr/>
      <dgm:t>
        <a:bodyPr/>
        <a:lstStyle/>
        <a:p>
          <a:endParaRPr lang="en-US"/>
        </a:p>
      </dgm:t>
    </dgm:pt>
    <dgm:pt modelId="{89341CA4-525C-490D-8415-47C0FB0B8397}" type="sibTrans" cxnId="{B9A952D5-BECC-425B-9B17-5001C9531B66}">
      <dgm:prSet/>
      <dgm:spPr/>
      <dgm:t>
        <a:bodyPr/>
        <a:lstStyle/>
        <a:p>
          <a:endParaRPr lang="en-US"/>
        </a:p>
      </dgm:t>
    </dgm:pt>
    <dgm:pt modelId="{94E8F069-08EB-47AD-80DF-B6507E32FD82}" type="pres">
      <dgm:prSet presAssocID="{ECA30F2B-FAA7-42A2-9342-4AD189584447}" presName="Name0" presStyleCnt="0">
        <dgm:presLayoutVars>
          <dgm:dir/>
          <dgm:animLvl val="lvl"/>
          <dgm:resizeHandles val="exact"/>
        </dgm:presLayoutVars>
      </dgm:prSet>
      <dgm:spPr/>
    </dgm:pt>
    <dgm:pt modelId="{0F1C1424-A2BC-4FC2-A120-E037711D98DC}" type="pres">
      <dgm:prSet presAssocID="{50F83DE8-1A3A-4B77-8DA6-4896757C1741}" presName="linNode" presStyleCnt="0"/>
      <dgm:spPr/>
    </dgm:pt>
    <dgm:pt modelId="{73EF1981-AFF3-4DD2-926B-91C424154C6E}" type="pres">
      <dgm:prSet presAssocID="{50F83DE8-1A3A-4B77-8DA6-4896757C1741}" presName="parentText" presStyleLbl="node1" presStyleIdx="0" presStyleCnt="4">
        <dgm:presLayoutVars>
          <dgm:chMax val="1"/>
          <dgm:bulletEnabled val="1"/>
        </dgm:presLayoutVars>
      </dgm:prSet>
      <dgm:spPr/>
    </dgm:pt>
    <dgm:pt modelId="{F3852555-67B9-443F-81CA-2A1069872A9E}" type="pres">
      <dgm:prSet presAssocID="{50F83DE8-1A3A-4B77-8DA6-4896757C1741}" presName="descendantText" presStyleLbl="alignAccFollowNode1" presStyleIdx="0" presStyleCnt="4">
        <dgm:presLayoutVars>
          <dgm:bulletEnabled val="1"/>
        </dgm:presLayoutVars>
      </dgm:prSet>
      <dgm:spPr/>
    </dgm:pt>
    <dgm:pt modelId="{F32D355F-F8C4-4A27-A796-BD2B5FB3A53A}" type="pres">
      <dgm:prSet presAssocID="{A03486D8-2FE2-499D-BB39-F4CB21E501FB}" presName="sp" presStyleCnt="0"/>
      <dgm:spPr/>
    </dgm:pt>
    <dgm:pt modelId="{B3A96956-EDA6-4945-8837-6F0BE33E7641}" type="pres">
      <dgm:prSet presAssocID="{D77FBE99-9149-4BD0-82A9-D4EFA260C3B7}" presName="linNode" presStyleCnt="0"/>
      <dgm:spPr/>
    </dgm:pt>
    <dgm:pt modelId="{DCBDBC97-F216-4F65-8E54-05CBB0857A1D}" type="pres">
      <dgm:prSet presAssocID="{D77FBE99-9149-4BD0-82A9-D4EFA260C3B7}" presName="parentText" presStyleLbl="node1" presStyleIdx="1" presStyleCnt="4">
        <dgm:presLayoutVars>
          <dgm:chMax val="1"/>
          <dgm:bulletEnabled val="1"/>
        </dgm:presLayoutVars>
      </dgm:prSet>
      <dgm:spPr/>
    </dgm:pt>
    <dgm:pt modelId="{9AEBFF74-5339-4D9F-A316-B0FEB570606D}" type="pres">
      <dgm:prSet presAssocID="{D77FBE99-9149-4BD0-82A9-D4EFA260C3B7}" presName="descendantText" presStyleLbl="alignAccFollowNode1" presStyleIdx="1" presStyleCnt="4">
        <dgm:presLayoutVars>
          <dgm:bulletEnabled val="1"/>
        </dgm:presLayoutVars>
      </dgm:prSet>
      <dgm:spPr/>
    </dgm:pt>
    <dgm:pt modelId="{536FF0F3-3841-44E6-B2F3-CAE7718F646F}" type="pres">
      <dgm:prSet presAssocID="{FF2551E2-7028-488F-A39C-F5468D4B002E}" presName="sp" presStyleCnt="0"/>
      <dgm:spPr/>
    </dgm:pt>
    <dgm:pt modelId="{5F1249D1-7043-4CBF-8490-3BEB3CA10D96}" type="pres">
      <dgm:prSet presAssocID="{110FBF13-0221-4424-A644-65C409AD3B3A}" presName="linNode" presStyleCnt="0"/>
      <dgm:spPr/>
    </dgm:pt>
    <dgm:pt modelId="{9CC7659E-CE21-4D79-8689-115DDB4B6E48}" type="pres">
      <dgm:prSet presAssocID="{110FBF13-0221-4424-A644-65C409AD3B3A}" presName="parentText" presStyleLbl="node1" presStyleIdx="2" presStyleCnt="4">
        <dgm:presLayoutVars>
          <dgm:chMax val="1"/>
          <dgm:bulletEnabled val="1"/>
        </dgm:presLayoutVars>
      </dgm:prSet>
      <dgm:spPr/>
    </dgm:pt>
    <dgm:pt modelId="{1CA41AA2-D149-4248-A557-73984AABC664}" type="pres">
      <dgm:prSet presAssocID="{110FBF13-0221-4424-A644-65C409AD3B3A}" presName="descendantText" presStyleLbl="alignAccFollowNode1" presStyleIdx="2" presStyleCnt="4">
        <dgm:presLayoutVars>
          <dgm:bulletEnabled val="1"/>
        </dgm:presLayoutVars>
      </dgm:prSet>
      <dgm:spPr/>
    </dgm:pt>
    <dgm:pt modelId="{04E7F810-68A4-4DAA-B126-A29EDAFB3306}" type="pres">
      <dgm:prSet presAssocID="{501CE067-7E3D-4F0F-A2E4-126DEA13A1B5}" presName="sp" presStyleCnt="0"/>
      <dgm:spPr/>
    </dgm:pt>
    <dgm:pt modelId="{F0BEB028-892D-4E47-B6D3-86330239491B}" type="pres">
      <dgm:prSet presAssocID="{1E7F37F8-FCA4-4C57-9976-AA08152537D2}" presName="linNode" presStyleCnt="0"/>
      <dgm:spPr/>
    </dgm:pt>
    <dgm:pt modelId="{2959C766-A4AC-470A-B7D9-9599876CCC3B}" type="pres">
      <dgm:prSet presAssocID="{1E7F37F8-FCA4-4C57-9976-AA08152537D2}" presName="parentText" presStyleLbl="node1" presStyleIdx="3" presStyleCnt="4">
        <dgm:presLayoutVars>
          <dgm:chMax val="1"/>
          <dgm:bulletEnabled val="1"/>
        </dgm:presLayoutVars>
      </dgm:prSet>
      <dgm:spPr/>
    </dgm:pt>
    <dgm:pt modelId="{AF602A96-3956-4153-9160-FF24FF11A144}" type="pres">
      <dgm:prSet presAssocID="{1E7F37F8-FCA4-4C57-9976-AA08152537D2}" presName="descendantText" presStyleLbl="alignAccFollowNode1" presStyleIdx="3" presStyleCnt="4">
        <dgm:presLayoutVars>
          <dgm:bulletEnabled val="1"/>
        </dgm:presLayoutVars>
      </dgm:prSet>
      <dgm:spPr/>
    </dgm:pt>
  </dgm:ptLst>
  <dgm:cxnLst>
    <dgm:cxn modelId="{B9D9A000-4056-4A13-A02D-83B25A0D64A7}" srcId="{ECA30F2B-FAA7-42A2-9342-4AD189584447}" destId="{1E7F37F8-FCA4-4C57-9976-AA08152537D2}" srcOrd="3" destOrd="0" parTransId="{DA88EB07-4369-41A5-B936-74AB6D052F3D}" sibTransId="{876C387F-D4D8-4512-A4F0-A9C76E8121FF}"/>
    <dgm:cxn modelId="{4115C700-BF5D-4B61-A4C0-9895FF279E37}" srcId="{ECA30F2B-FAA7-42A2-9342-4AD189584447}" destId="{110FBF13-0221-4424-A644-65C409AD3B3A}" srcOrd="2" destOrd="0" parTransId="{2A40576C-6959-46D8-9089-BCD002D6EEDD}" sibTransId="{501CE067-7E3D-4F0F-A2E4-126DEA13A1B5}"/>
    <dgm:cxn modelId="{4EDD0409-CDE1-4D77-ABE8-700C08744B1A}" srcId="{110FBF13-0221-4424-A644-65C409AD3B3A}" destId="{1E91C0D8-EDD0-442E-8022-EF0A756A6D2F}" srcOrd="0" destOrd="0" parTransId="{1C9CFD9C-A077-4D8C-8DAA-A6BB88A61165}" sibTransId="{E6AE2786-C892-4B3A-A75C-B9EA59B04B21}"/>
    <dgm:cxn modelId="{9EBB8B25-F70F-4D07-B83E-DBDB61816C29}" type="presOf" srcId="{110FBF13-0221-4424-A644-65C409AD3B3A}" destId="{9CC7659E-CE21-4D79-8689-115DDB4B6E48}" srcOrd="0" destOrd="0" presId="urn:microsoft.com/office/officeart/2005/8/layout/vList5"/>
    <dgm:cxn modelId="{26268B3B-94C0-4D06-8345-568DBA39E4BF}" srcId="{ECA30F2B-FAA7-42A2-9342-4AD189584447}" destId="{50F83DE8-1A3A-4B77-8DA6-4896757C1741}" srcOrd="0" destOrd="0" parTransId="{0E0A43CC-8492-4DEB-A34F-6ADDB96DEA70}" sibTransId="{A03486D8-2FE2-499D-BB39-F4CB21E501FB}"/>
    <dgm:cxn modelId="{ED2C846A-A783-4777-A043-50A9F0695331}" type="presOf" srcId="{50F83DE8-1A3A-4B77-8DA6-4896757C1741}" destId="{73EF1981-AFF3-4DD2-926B-91C424154C6E}" srcOrd="0" destOrd="0" presId="urn:microsoft.com/office/officeart/2005/8/layout/vList5"/>
    <dgm:cxn modelId="{DABFD673-24DF-4A9F-B8C6-BD689AEDC78A}" type="presOf" srcId="{1E7F37F8-FCA4-4C57-9976-AA08152537D2}" destId="{2959C766-A4AC-470A-B7D9-9599876CCC3B}" srcOrd="0" destOrd="0" presId="urn:microsoft.com/office/officeart/2005/8/layout/vList5"/>
    <dgm:cxn modelId="{68638C80-AC2B-4C87-99BD-12D425CC3D97}" type="presOf" srcId="{F8664818-9D49-4855-A41F-2762E1E87A50}" destId="{AF602A96-3956-4153-9160-FF24FF11A144}" srcOrd="0" destOrd="0" presId="urn:microsoft.com/office/officeart/2005/8/layout/vList5"/>
    <dgm:cxn modelId="{7D8F668D-C83F-45E5-BCC5-D771203C89DE}" type="presOf" srcId="{1E91C0D8-EDD0-442E-8022-EF0A756A6D2F}" destId="{1CA41AA2-D149-4248-A557-73984AABC664}" srcOrd="0" destOrd="0" presId="urn:microsoft.com/office/officeart/2005/8/layout/vList5"/>
    <dgm:cxn modelId="{283A6D9B-626A-431B-9408-3D1A973CFDB9}" type="presOf" srcId="{05A67DB2-571D-4804-8B1F-533D80E353A1}" destId="{F3852555-67B9-443F-81CA-2A1069872A9E}" srcOrd="0" destOrd="0" presId="urn:microsoft.com/office/officeart/2005/8/layout/vList5"/>
    <dgm:cxn modelId="{7E7AD79F-1A3D-4C3F-8FAA-E0C6BB7DEF30}" type="presOf" srcId="{D77FBE99-9149-4BD0-82A9-D4EFA260C3B7}" destId="{DCBDBC97-F216-4F65-8E54-05CBB0857A1D}" srcOrd="0" destOrd="0" presId="urn:microsoft.com/office/officeart/2005/8/layout/vList5"/>
    <dgm:cxn modelId="{272460A5-3771-49F3-BE07-E0BFDCDAB784}" type="presOf" srcId="{3F1AAE43-07D0-4F60-A726-D13B94EFCF22}" destId="{9AEBFF74-5339-4D9F-A316-B0FEB570606D}" srcOrd="0" destOrd="0" presId="urn:microsoft.com/office/officeart/2005/8/layout/vList5"/>
    <dgm:cxn modelId="{B9A952D5-BECC-425B-9B17-5001C9531B66}" srcId="{1E7F37F8-FCA4-4C57-9976-AA08152537D2}" destId="{F8664818-9D49-4855-A41F-2762E1E87A50}" srcOrd="0" destOrd="0" parTransId="{3574F8D8-1DD8-4B29-8995-3F318C6599F8}" sibTransId="{89341CA4-525C-490D-8415-47C0FB0B8397}"/>
    <dgm:cxn modelId="{2BB004D8-2587-49B2-A97F-99CBF87D9C86}" srcId="{D77FBE99-9149-4BD0-82A9-D4EFA260C3B7}" destId="{3F1AAE43-07D0-4F60-A726-D13B94EFCF22}" srcOrd="0" destOrd="0" parTransId="{DC697D6E-1576-4B08-A6BF-0E1761DC35D8}" sibTransId="{DB2FFE5D-E62D-4BFC-88C9-242F97332396}"/>
    <dgm:cxn modelId="{CAC32AD9-12F6-4973-9BE9-FCA18128E80D}" srcId="{50F83DE8-1A3A-4B77-8DA6-4896757C1741}" destId="{05A67DB2-571D-4804-8B1F-533D80E353A1}" srcOrd="0" destOrd="0" parTransId="{3A589DE0-A477-461E-AC3F-0F6B7F8B6A11}" sibTransId="{C385DA37-051C-4186-A41A-A1C3007B4D35}"/>
    <dgm:cxn modelId="{4A1AE4E7-865A-45B3-9B6B-6C069FD5C603}" srcId="{ECA30F2B-FAA7-42A2-9342-4AD189584447}" destId="{D77FBE99-9149-4BD0-82A9-D4EFA260C3B7}" srcOrd="1" destOrd="0" parTransId="{621839B9-20A6-4484-9164-E5DE49675CD1}" sibTransId="{FF2551E2-7028-488F-A39C-F5468D4B002E}"/>
    <dgm:cxn modelId="{D38213F1-561B-427C-A596-FD82420679C2}" type="presOf" srcId="{ECA30F2B-FAA7-42A2-9342-4AD189584447}" destId="{94E8F069-08EB-47AD-80DF-B6507E32FD82}" srcOrd="0" destOrd="0" presId="urn:microsoft.com/office/officeart/2005/8/layout/vList5"/>
    <dgm:cxn modelId="{6CC847F8-D542-4674-8024-E9160EF7FFB5}" type="presParOf" srcId="{94E8F069-08EB-47AD-80DF-B6507E32FD82}" destId="{0F1C1424-A2BC-4FC2-A120-E037711D98DC}" srcOrd="0" destOrd="0" presId="urn:microsoft.com/office/officeart/2005/8/layout/vList5"/>
    <dgm:cxn modelId="{622BEF96-050C-495A-BDA4-31B71932FF7E}" type="presParOf" srcId="{0F1C1424-A2BC-4FC2-A120-E037711D98DC}" destId="{73EF1981-AFF3-4DD2-926B-91C424154C6E}" srcOrd="0" destOrd="0" presId="urn:microsoft.com/office/officeart/2005/8/layout/vList5"/>
    <dgm:cxn modelId="{10B3330E-1FB5-4184-9DF5-914C3F2327B4}" type="presParOf" srcId="{0F1C1424-A2BC-4FC2-A120-E037711D98DC}" destId="{F3852555-67B9-443F-81CA-2A1069872A9E}" srcOrd="1" destOrd="0" presId="urn:microsoft.com/office/officeart/2005/8/layout/vList5"/>
    <dgm:cxn modelId="{4337922D-D603-4138-A6DF-E3050A6CE4C1}" type="presParOf" srcId="{94E8F069-08EB-47AD-80DF-B6507E32FD82}" destId="{F32D355F-F8C4-4A27-A796-BD2B5FB3A53A}" srcOrd="1" destOrd="0" presId="urn:microsoft.com/office/officeart/2005/8/layout/vList5"/>
    <dgm:cxn modelId="{B9DF9068-0B0C-4FE2-A929-8A8F70FDF6EC}" type="presParOf" srcId="{94E8F069-08EB-47AD-80DF-B6507E32FD82}" destId="{B3A96956-EDA6-4945-8837-6F0BE33E7641}" srcOrd="2" destOrd="0" presId="urn:microsoft.com/office/officeart/2005/8/layout/vList5"/>
    <dgm:cxn modelId="{C21329DF-7E6C-43D8-8EA1-0CAEF6A06D30}" type="presParOf" srcId="{B3A96956-EDA6-4945-8837-6F0BE33E7641}" destId="{DCBDBC97-F216-4F65-8E54-05CBB0857A1D}" srcOrd="0" destOrd="0" presId="urn:microsoft.com/office/officeart/2005/8/layout/vList5"/>
    <dgm:cxn modelId="{767A3350-AB79-47E6-9C60-B860EB9C729E}" type="presParOf" srcId="{B3A96956-EDA6-4945-8837-6F0BE33E7641}" destId="{9AEBFF74-5339-4D9F-A316-B0FEB570606D}" srcOrd="1" destOrd="0" presId="urn:microsoft.com/office/officeart/2005/8/layout/vList5"/>
    <dgm:cxn modelId="{B54D630D-34E4-4ED4-A223-704CBCD09457}" type="presParOf" srcId="{94E8F069-08EB-47AD-80DF-B6507E32FD82}" destId="{536FF0F3-3841-44E6-B2F3-CAE7718F646F}" srcOrd="3" destOrd="0" presId="urn:microsoft.com/office/officeart/2005/8/layout/vList5"/>
    <dgm:cxn modelId="{162F899C-BDCA-43F3-A219-FE888E05CC94}" type="presParOf" srcId="{94E8F069-08EB-47AD-80DF-B6507E32FD82}" destId="{5F1249D1-7043-4CBF-8490-3BEB3CA10D96}" srcOrd="4" destOrd="0" presId="urn:microsoft.com/office/officeart/2005/8/layout/vList5"/>
    <dgm:cxn modelId="{4B1EB292-7227-453F-9181-14164AD4975B}" type="presParOf" srcId="{5F1249D1-7043-4CBF-8490-3BEB3CA10D96}" destId="{9CC7659E-CE21-4D79-8689-115DDB4B6E48}" srcOrd="0" destOrd="0" presId="urn:microsoft.com/office/officeart/2005/8/layout/vList5"/>
    <dgm:cxn modelId="{0C0B9355-3313-4D10-8745-050C345B4955}" type="presParOf" srcId="{5F1249D1-7043-4CBF-8490-3BEB3CA10D96}" destId="{1CA41AA2-D149-4248-A557-73984AABC664}" srcOrd="1" destOrd="0" presId="urn:microsoft.com/office/officeart/2005/8/layout/vList5"/>
    <dgm:cxn modelId="{89C79E02-CC11-46E9-9FAD-2BE53A51BD60}" type="presParOf" srcId="{94E8F069-08EB-47AD-80DF-B6507E32FD82}" destId="{04E7F810-68A4-4DAA-B126-A29EDAFB3306}" srcOrd="5" destOrd="0" presId="urn:microsoft.com/office/officeart/2005/8/layout/vList5"/>
    <dgm:cxn modelId="{E968DA4C-0D79-4023-843F-0138009B8727}" type="presParOf" srcId="{94E8F069-08EB-47AD-80DF-B6507E32FD82}" destId="{F0BEB028-892D-4E47-B6D3-86330239491B}" srcOrd="6" destOrd="0" presId="urn:microsoft.com/office/officeart/2005/8/layout/vList5"/>
    <dgm:cxn modelId="{91F0CA60-3CAA-4DA5-8125-9041C391349F}" type="presParOf" srcId="{F0BEB028-892D-4E47-B6D3-86330239491B}" destId="{2959C766-A4AC-470A-B7D9-9599876CCC3B}" srcOrd="0" destOrd="0" presId="urn:microsoft.com/office/officeart/2005/8/layout/vList5"/>
    <dgm:cxn modelId="{080601C4-9453-48D8-8E29-85D5807EE42A}" type="presParOf" srcId="{F0BEB028-892D-4E47-B6D3-86330239491B}" destId="{AF602A96-3956-4153-9160-FF24FF11A14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E4131E-51B2-42CB-BFB8-E35E29511498}" type="doc">
      <dgm:prSet loTypeId="urn:microsoft.com/office/officeart/2005/8/layout/chevron1" loCatId="process" qsTypeId="urn:microsoft.com/office/officeart/2005/8/quickstyle/simple1" qsCatId="simple" csTypeId="urn:microsoft.com/office/officeart/2005/8/colors/accent3_3" csCatId="accent3" phldr="1"/>
      <dgm:spPr/>
    </dgm:pt>
    <dgm:pt modelId="{55EDD9D1-EFBB-48F8-AD77-9E7CDF12B590}">
      <dgm:prSet phldrT="[Text]"/>
      <dgm:spPr/>
      <dgm:t>
        <a:bodyPr/>
        <a:lstStyle/>
        <a:p>
          <a:r>
            <a:rPr lang="en-US"/>
            <a:t>License</a:t>
          </a:r>
        </a:p>
      </dgm:t>
    </dgm:pt>
    <dgm:pt modelId="{28C5D5AF-5244-48AA-9777-CA628A687D6A}" type="parTrans" cxnId="{0B3F7ABF-AD40-4BF3-9977-8C8A8EB863DD}">
      <dgm:prSet/>
      <dgm:spPr/>
      <dgm:t>
        <a:bodyPr/>
        <a:lstStyle/>
        <a:p>
          <a:endParaRPr lang="en-US"/>
        </a:p>
      </dgm:t>
    </dgm:pt>
    <dgm:pt modelId="{5FA4A41A-16EA-48AA-8E16-582BE5DD58F1}" type="sibTrans" cxnId="{0B3F7ABF-AD40-4BF3-9977-8C8A8EB863DD}">
      <dgm:prSet/>
      <dgm:spPr/>
      <dgm:t>
        <a:bodyPr/>
        <a:lstStyle/>
        <a:p>
          <a:endParaRPr lang="en-US"/>
        </a:p>
      </dgm:t>
    </dgm:pt>
    <dgm:pt modelId="{1E806F9C-FEE1-4325-A74A-B0BF4B08D697}" type="pres">
      <dgm:prSet presAssocID="{5EE4131E-51B2-42CB-BFB8-E35E29511498}" presName="Name0" presStyleCnt="0">
        <dgm:presLayoutVars>
          <dgm:dir/>
          <dgm:animLvl val="lvl"/>
          <dgm:resizeHandles val="exact"/>
        </dgm:presLayoutVars>
      </dgm:prSet>
      <dgm:spPr/>
    </dgm:pt>
    <dgm:pt modelId="{6242D583-5E52-4519-9A61-7CC799EB51A9}" type="pres">
      <dgm:prSet presAssocID="{55EDD9D1-EFBB-48F8-AD77-9E7CDF12B590}" presName="parTxOnly" presStyleLbl="node1" presStyleIdx="0" presStyleCnt="1">
        <dgm:presLayoutVars>
          <dgm:chMax val="0"/>
          <dgm:chPref val="0"/>
          <dgm:bulletEnabled val="1"/>
        </dgm:presLayoutVars>
      </dgm:prSet>
      <dgm:spPr/>
    </dgm:pt>
  </dgm:ptLst>
  <dgm:cxnLst>
    <dgm:cxn modelId="{68234216-1EFD-40E5-84AD-F98AAA2E9A0E}" type="presOf" srcId="{5EE4131E-51B2-42CB-BFB8-E35E29511498}" destId="{1E806F9C-FEE1-4325-A74A-B0BF4B08D697}" srcOrd="0" destOrd="0" presId="urn:microsoft.com/office/officeart/2005/8/layout/chevron1"/>
    <dgm:cxn modelId="{A2C1718C-F466-48F1-9A81-8288717F157A}" type="presOf" srcId="{55EDD9D1-EFBB-48F8-AD77-9E7CDF12B590}" destId="{6242D583-5E52-4519-9A61-7CC799EB51A9}" srcOrd="0" destOrd="0" presId="urn:microsoft.com/office/officeart/2005/8/layout/chevron1"/>
    <dgm:cxn modelId="{0B3F7ABF-AD40-4BF3-9977-8C8A8EB863DD}" srcId="{5EE4131E-51B2-42CB-BFB8-E35E29511498}" destId="{55EDD9D1-EFBB-48F8-AD77-9E7CDF12B590}" srcOrd="0" destOrd="0" parTransId="{28C5D5AF-5244-48AA-9777-CA628A687D6A}" sibTransId="{5FA4A41A-16EA-48AA-8E16-582BE5DD58F1}"/>
    <dgm:cxn modelId="{570F4B23-36EE-4618-814E-7D563A1ACD13}" type="presParOf" srcId="{1E806F9C-FEE1-4325-A74A-B0BF4B08D697}" destId="{6242D583-5E52-4519-9A61-7CC799EB51A9}"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E539F1-A9DA-4ED9-9FA9-7893EAE87DAE}" type="doc">
      <dgm:prSet loTypeId="urn:microsoft.com/office/officeart/2005/8/layout/chevron1" loCatId="process" qsTypeId="urn:microsoft.com/office/officeart/2005/8/quickstyle/simple1" qsCatId="simple" csTypeId="urn:microsoft.com/office/officeart/2005/8/colors/colorful1" csCatId="colorful" phldr="1"/>
      <dgm:spPr/>
      <dgm:t>
        <a:bodyPr/>
        <a:lstStyle/>
        <a:p>
          <a:endParaRPr lang="en-US"/>
        </a:p>
      </dgm:t>
    </dgm:pt>
    <dgm:pt modelId="{C801AE50-2680-46F0-A75E-C3D9EEA1712F}">
      <dgm:prSet phldrT="[Text]" custT="1"/>
      <dgm:spPr/>
      <dgm:t>
        <a:bodyPr/>
        <a:lstStyle/>
        <a:p>
          <a:r>
            <a:rPr lang="en-US" sz="1200" b="1"/>
            <a:t>Research Process</a:t>
          </a:r>
        </a:p>
      </dgm:t>
    </dgm:pt>
    <dgm:pt modelId="{EE52A3B8-E650-4064-BBEE-28EB0BB013FD}" type="parTrans" cxnId="{AF21A5B7-B46F-4BD1-BBAC-88770B833CFE}">
      <dgm:prSet/>
      <dgm:spPr/>
      <dgm:t>
        <a:bodyPr/>
        <a:lstStyle/>
        <a:p>
          <a:endParaRPr lang="en-US"/>
        </a:p>
      </dgm:t>
    </dgm:pt>
    <dgm:pt modelId="{6917F4D9-871C-43CF-98D8-8AEAAAB47626}" type="sibTrans" cxnId="{AF21A5B7-B46F-4BD1-BBAC-88770B833CFE}">
      <dgm:prSet/>
      <dgm:spPr/>
      <dgm:t>
        <a:bodyPr/>
        <a:lstStyle/>
        <a:p>
          <a:endParaRPr lang="en-US"/>
        </a:p>
      </dgm:t>
    </dgm:pt>
    <dgm:pt modelId="{1260947E-79B9-4DE1-895D-B6EC7D5071A2}">
      <dgm:prSet phldrT="[Text]" custT="1"/>
      <dgm:spPr/>
      <dgm:t>
        <a:bodyPr/>
        <a:lstStyle/>
        <a:p>
          <a:pPr rtl="0"/>
          <a:r>
            <a:rPr lang="en-US" sz="1200" b="1"/>
            <a:t>Write Up; Submission</a:t>
          </a:r>
        </a:p>
      </dgm:t>
    </dgm:pt>
    <dgm:pt modelId="{2DCA489D-8643-42E9-BD4A-3998A8267E55}" type="parTrans" cxnId="{26183DF5-55D2-4E5E-8E4F-72111F72CB1E}">
      <dgm:prSet/>
      <dgm:spPr/>
      <dgm:t>
        <a:bodyPr/>
        <a:lstStyle/>
        <a:p>
          <a:endParaRPr lang="en-US"/>
        </a:p>
      </dgm:t>
    </dgm:pt>
    <dgm:pt modelId="{61B0D524-EB0F-4F90-96B0-53984252EC41}" type="sibTrans" cxnId="{26183DF5-55D2-4E5E-8E4F-72111F72CB1E}">
      <dgm:prSet/>
      <dgm:spPr/>
      <dgm:t>
        <a:bodyPr/>
        <a:lstStyle/>
        <a:p>
          <a:endParaRPr lang="en-US"/>
        </a:p>
      </dgm:t>
    </dgm:pt>
    <dgm:pt modelId="{CB0CDC85-5531-4A63-BEEE-6F3355492CE9}">
      <dgm:prSet phldrT="[Text]" custT="1"/>
      <dgm:spPr/>
      <dgm:t>
        <a:bodyPr/>
        <a:lstStyle/>
        <a:p>
          <a:r>
            <a:rPr lang="en-US" sz="1200" b="1"/>
            <a:t>Peer Review and Revisions</a:t>
          </a:r>
        </a:p>
      </dgm:t>
    </dgm:pt>
    <dgm:pt modelId="{9A7B5D19-91A3-4A28-A011-C07FA38D131C}" type="parTrans" cxnId="{F6D926FC-9A1A-4811-BE66-DBFEE1A721EB}">
      <dgm:prSet/>
      <dgm:spPr/>
      <dgm:t>
        <a:bodyPr/>
        <a:lstStyle/>
        <a:p>
          <a:endParaRPr lang="en-US"/>
        </a:p>
      </dgm:t>
    </dgm:pt>
    <dgm:pt modelId="{F096B97E-DBC3-4E42-8847-795F6B72EB12}" type="sibTrans" cxnId="{F6D926FC-9A1A-4811-BE66-DBFEE1A721EB}">
      <dgm:prSet/>
      <dgm:spPr/>
      <dgm:t>
        <a:bodyPr/>
        <a:lstStyle/>
        <a:p>
          <a:endParaRPr lang="en-US"/>
        </a:p>
      </dgm:t>
    </dgm:pt>
    <dgm:pt modelId="{080B807E-32D0-4718-9C9B-AAC3192A03A5}" type="pres">
      <dgm:prSet presAssocID="{76E539F1-A9DA-4ED9-9FA9-7893EAE87DAE}" presName="Name0" presStyleCnt="0">
        <dgm:presLayoutVars>
          <dgm:dir/>
          <dgm:animLvl val="lvl"/>
          <dgm:resizeHandles val="exact"/>
        </dgm:presLayoutVars>
      </dgm:prSet>
      <dgm:spPr/>
    </dgm:pt>
    <dgm:pt modelId="{12E0FEA6-6FFE-44B3-97CA-F6F32E107107}" type="pres">
      <dgm:prSet presAssocID="{C801AE50-2680-46F0-A75E-C3D9EEA1712F}" presName="parTxOnly" presStyleLbl="node1" presStyleIdx="0" presStyleCnt="3">
        <dgm:presLayoutVars>
          <dgm:chMax val="0"/>
          <dgm:chPref val="0"/>
          <dgm:bulletEnabled val="1"/>
        </dgm:presLayoutVars>
      </dgm:prSet>
      <dgm:spPr/>
    </dgm:pt>
    <dgm:pt modelId="{53F964FC-CEB0-48B3-A562-A42C200C6045}" type="pres">
      <dgm:prSet presAssocID="{6917F4D9-871C-43CF-98D8-8AEAAAB47626}" presName="parTxOnlySpace" presStyleCnt="0"/>
      <dgm:spPr/>
    </dgm:pt>
    <dgm:pt modelId="{80092D69-8643-4F79-9905-E13C9A570A24}" type="pres">
      <dgm:prSet presAssocID="{1260947E-79B9-4DE1-895D-B6EC7D5071A2}" presName="parTxOnly" presStyleLbl="node1" presStyleIdx="1" presStyleCnt="3">
        <dgm:presLayoutVars>
          <dgm:chMax val="0"/>
          <dgm:chPref val="0"/>
          <dgm:bulletEnabled val="1"/>
        </dgm:presLayoutVars>
      </dgm:prSet>
      <dgm:spPr/>
    </dgm:pt>
    <dgm:pt modelId="{7FE7F118-B430-4414-9A82-AEECE65DF642}" type="pres">
      <dgm:prSet presAssocID="{61B0D524-EB0F-4F90-96B0-53984252EC41}" presName="parTxOnlySpace" presStyleCnt="0"/>
      <dgm:spPr/>
    </dgm:pt>
    <dgm:pt modelId="{B7B36CA5-52BD-4D85-95CB-7845475AA3BB}" type="pres">
      <dgm:prSet presAssocID="{CB0CDC85-5531-4A63-BEEE-6F3355492CE9}" presName="parTxOnly" presStyleLbl="node1" presStyleIdx="2" presStyleCnt="3">
        <dgm:presLayoutVars>
          <dgm:chMax val="0"/>
          <dgm:chPref val="0"/>
          <dgm:bulletEnabled val="1"/>
        </dgm:presLayoutVars>
      </dgm:prSet>
      <dgm:spPr/>
    </dgm:pt>
  </dgm:ptLst>
  <dgm:cxnLst>
    <dgm:cxn modelId="{CCEBB738-D28F-4509-80DA-3F4CBB0DBDB9}" type="presOf" srcId="{76E539F1-A9DA-4ED9-9FA9-7893EAE87DAE}" destId="{080B807E-32D0-4718-9C9B-AAC3192A03A5}" srcOrd="0" destOrd="0" presId="urn:microsoft.com/office/officeart/2005/8/layout/chevron1"/>
    <dgm:cxn modelId="{04B01261-E205-4D45-AE22-3332248B7850}" type="presOf" srcId="{CB0CDC85-5531-4A63-BEEE-6F3355492CE9}" destId="{B7B36CA5-52BD-4D85-95CB-7845475AA3BB}" srcOrd="0" destOrd="0" presId="urn:microsoft.com/office/officeart/2005/8/layout/chevron1"/>
    <dgm:cxn modelId="{2096DD5A-2075-4C43-9B05-65820EB35A85}" type="presOf" srcId="{C801AE50-2680-46F0-A75E-C3D9EEA1712F}" destId="{12E0FEA6-6FFE-44B3-97CA-F6F32E107107}" srcOrd="0" destOrd="0" presId="urn:microsoft.com/office/officeart/2005/8/layout/chevron1"/>
    <dgm:cxn modelId="{97A0F3A9-5095-4161-BB38-9941180E5FA8}" type="presOf" srcId="{1260947E-79B9-4DE1-895D-B6EC7D5071A2}" destId="{80092D69-8643-4F79-9905-E13C9A570A24}" srcOrd="0" destOrd="0" presId="urn:microsoft.com/office/officeart/2005/8/layout/chevron1"/>
    <dgm:cxn modelId="{AF21A5B7-B46F-4BD1-BBAC-88770B833CFE}" srcId="{76E539F1-A9DA-4ED9-9FA9-7893EAE87DAE}" destId="{C801AE50-2680-46F0-A75E-C3D9EEA1712F}" srcOrd="0" destOrd="0" parTransId="{EE52A3B8-E650-4064-BBEE-28EB0BB013FD}" sibTransId="{6917F4D9-871C-43CF-98D8-8AEAAAB47626}"/>
    <dgm:cxn modelId="{26183DF5-55D2-4E5E-8E4F-72111F72CB1E}" srcId="{76E539F1-A9DA-4ED9-9FA9-7893EAE87DAE}" destId="{1260947E-79B9-4DE1-895D-B6EC7D5071A2}" srcOrd="1" destOrd="0" parTransId="{2DCA489D-8643-42E9-BD4A-3998A8267E55}" sibTransId="{61B0D524-EB0F-4F90-96B0-53984252EC41}"/>
    <dgm:cxn modelId="{F6D926FC-9A1A-4811-BE66-DBFEE1A721EB}" srcId="{76E539F1-A9DA-4ED9-9FA9-7893EAE87DAE}" destId="{CB0CDC85-5531-4A63-BEEE-6F3355492CE9}" srcOrd="2" destOrd="0" parTransId="{9A7B5D19-91A3-4A28-A011-C07FA38D131C}" sibTransId="{F096B97E-DBC3-4E42-8847-795F6B72EB12}"/>
    <dgm:cxn modelId="{C539EBBC-9B6F-4FF3-B7E3-BF966EACA0EA}" type="presParOf" srcId="{080B807E-32D0-4718-9C9B-AAC3192A03A5}" destId="{12E0FEA6-6FFE-44B3-97CA-F6F32E107107}" srcOrd="0" destOrd="0" presId="urn:microsoft.com/office/officeart/2005/8/layout/chevron1"/>
    <dgm:cxn modelId="{898CEA94-D4A1-4AF5-A683-8C726D8AFF3D}" type="presParOf" srcId="{080B807E-32D0-4718-9C9B-AAC3192A03A5}" destId="{53F964FC-CEB0-48B3-A562-A42C200C6045}" srcOrd="1" destOrd="0" presId="urn:microsoft.com/office/officeart/2005/8/layout/chevron1"/>
    <dgm:cxn modelId="{8C849CAF-B1C5-4A85-A048-A0B092D687DC}" type="presParOf" srcId="{080B807E-32D0-4718-9C9B-AAC3192A03A5}" destId="{80092D69-8643-4F79-9905-E13C9A570A24}" srcOrd="2" destOrd="0" presId="urn:microsoft.com/office/officeart/2005/8/layout/chevron1"/>
    <dgm:cxn modelId="{7CA018F1-3A3C-423B-986C-1743EAB28BD9}" type="presParOf" srcId="{080B807E-32D0-4718-9C9B-AAC3192A03A5}" destId="{7FE7F118-B430-4414-9A82-AEECE65DF642}" srcOrd="3" destOrd="0" presId="urn:microsoft.com/office/officeart/2005/8/layout/chevron1"/>
    <dgm:cxn modelId="{418331E6-983C-4FBF-9324-960378CF0CA2}" type="presParOf" srcId="{080B807E-32D0-4718-9C9B-AAC3192A03A5}" destId="{B7B36CA5-52BD-4D85-95CB-7845475AA3BB}"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E539F1-A9DA-4ED9-9FA9-7893EAE87DAE}" type="doc">
      <dgm:prSet loTypeId="urn:microsoft.com/office/officeart/2005/8/layout/chevron1" loCatId="process" qsTypeId="urn:microsoft.com/office/officeart/2005/8/quickstyle/simple1" qsCatId="simple" csTypeId="urn:microsoft.com/office/officeart/2005/8/colors/colorful3" csCatId="colorful" phldr="1"/>
      <dgm:spPr/>
      <dgm:t>
        <a:bodyPr/>
        <a:lstStyle/>
        <a:p>
          <a:endParaRPr lang="en-US"/>
        </a:p>
      </dgm:t>
    </dgm:pt>
    <dgm:pt modelId="{C801AE50-2680-46F0-A75E-C3D9EEA1712F}">
      <dgm:prSet phldrT="[Text]" custT="1"/>
      <dgm:spPr/>
      <dgm:t>
        <a:bodyPr/>
        <a:lstStyle/>
        <a:p>
          <a:pPr rtl="0"/>
          <a:r>
            <a:rPr lang="en-US" sz="1200" b="1">
              <a:latin typeface="Calibri Light" panose="020F0302020204030204"/>
            </a:rPr>
            <a:t>Manuscript Accepted</a:t>
          </a:r>
          <a:endParaRPr lang="en-US" sz="1200" b="1"/>
        </a:p>
      </dgm:t>
    </dgm:pt>
    <dgm:pt modelId="{EE52A3B8-E650-4064-BBEE-28EB0BB013FD}" type="parTrans" cxnId="{AF21A5B7-B46F-4BD1-BBAC-88770B833CFE}">
      <dgm:prSet/>
      <dgm:spPr/>
      <dgm:t>
        <a:bodyPr/>
        <a:lstStyle/>
        <a:p>
          <a:endParaRPr lang="en-US"/>
        </a:p>
      </dgm:t>
    </dgm:pt>
    <dgm:pt modelId="{6917F4D9-871C-43CF-98D8-8AEAAAB47626}" type="sibTrans" cxnId="{AF21A5B7-B46F-4BD1-BBAC-88770B833CFE}">
      <dgm:prSet/>
      <dgm:spPr/>
      <dgm:t>
        <a:bodyPr/>
        <a:lstStyle/>
        <a:p>
          <a:endParaRPr lang="en-US"/>
        </a:p>
      </dgm:t>
    </dgm:pt>
    <dgm:pt modelId="{1260947E-79B9-4DE1-895D-B6EC7D5071A2}">
      <dgm:prSet phldrT="[Text]" custT="1"/>
      <dgm:spPr/>
      <dgm:t>
        <a:bodyPr/>
        <a:lstStyle/>
        <a:p>
          <a:pPr rtl="0"/>
          <a:r>
            <a:rPr lang="en-US" sz="1200" b="1">
              <a:latin typeface="Calibri Light" panose="020F0302020204030204"/>
            </a:rPr>
            <a:t>© Assigned to Publisher</a:t>
          </a:r>
          <a:endParaRPr lang="en-US" sz="1200" b="1"/>
        </a:p>
      </dgm:t>
    </dgm:pt>
    <dgm:pt modelId="{2DCA489D-8643-42E9-BD4A-3998A8267E55}" type="parTrans" cxnId="{26183DF5-55D2-4E5E-8E4F-72111F72CB1E}">
      <dgm:prSet/>
      <dgm:spPr/>
      <dgm:t>
        <a:bodyPr/>
        <a:lstStyle/>
        <a:p>
          <a:endParaRPr lang="en-US"/>
        </a:p>
      </dgm:t>
    </dgm:pt>
    <dgm:pt modelId="{61B0D524-EB0F-4F90-96B0-53984252EC41}" type="sibTrans" cxnId="{26183DF5-55D2-4E5E-8E4F-72111F72CB1E}">
      <dgm:prSet/>
      <dgm:spPr/>
      <dgm:t>
        <a:bodyPr/>
        <a:lstStyle/>
        <a:p>
          <a:endParaRPr lang="en-US"/>
        </a:p>
      </dgm:t>
    </dgm:pt>
    <dgm:pt modelId="{CB0CDC85-5531-4A63-BEEE-6F3355492CE9}">
      <dgm:prSet phldrT="[Text]" custT="1"/>
      <dgm:spPr/>
      <dgm:t>
        <a:bodyPr/>
        <a:lstStyle/>
        <a:p>
          <a:pPr rtl="0"/>
          <a:r>
            <a:rPr lang="en-US" sz="1200" b="1">
              <a:latin typeface="Calibri Light" panose="020F0302020204030204"/>
            </a:rPr>
            <a:t>Distribution — Reader</a:t>
          </a:r>
          <a:r>
            <a:rPr lang="en-US" sz="1200" b="1">
              <a:latin typeface="Calibri Light"/>
              <a:cs typeface="Calibri Light"/>
            </a:rPr>
            <a:t> Pays $</a:t>
          </a:r>
        </a:p>
      </dgm:t>
    </dgm:pt>
    <dgm:pt modelId="{9A7B5D19-91A3-4A28-A011-C07FA38D131C}" type="parTrans" cxnId="{F6D926FC-9A1A-4811-BE66-DBFEE1A721EB}">
      <dgm:prSet/>
      <dgm:spPr/>
      <dgm:t>
        <a:bodyPr/>
        <a:lstStyle/>
        <a:p>
          <a:endParaRPr lang="en-US"/>
        </a:p>
      </dgm:t>
    </dgm:pt>
    <dgm:pt modelId="{F096B97E-DBC3-4E42-8847-795F6B72EB12}" type="sibTrans" cxnId="{F6D926FC-9A1A-4811-BE66-DBFEE1A721EB}">
      <dgm:prSet/>
      <dgm:spPr/>
      <dgm:t>
        <a:bodyPr/>
        <a:lstStyle/>
        <a:p>
          <a:endParaRPr lang="en-US"/>
        </a:p>
      </dgm:t>
    </dgm:pt>
    <dgm:pt modelId="{080B807E-32D0-4718-9C9B-AAC3192A03A5}" type="pres">
      <dgm:prSet presAssocID="{76E539F1-A9DA-4ED9-9FA9-7893EAE87DAE}" presName="Name0" presStyleCnt="0">
        <dgm:presLayoutVars>
          <dgm:dir/>
          <dgm:animLvl val="lvl"/>
          <dgm:resizeHandles val="exact"/>
        </dgm:presLayoutVars>
      </dgm:prSet>
      <dgm:spPr/>
    </dgm:pt>
    <dgm:pt modelId="{12E0FEA6-6FFE-44B3-97CA-F6F32E107107}" type="pres">
      <dgm:prSet presAssocID="{C801AE50-2680-46F0-A75E-C3D9EEA1712F}" presName="parTxOnly" presStyleLbl="node1" presStyleIdx="0" presStyleCnt="3">
        <dgm:presLayoutVars>
          <dgm:chMax val="0"/>
          <dgm:chPref val="0"/>
          <dgm:bulletEnabled val="1"/>
        </dgm:presLayoutVars>
      </dgm:prSet>
      <dgm:spPr/>
    </dgm:pt>
    <dgm:pt modelId="{53F964FC-CEB0-48B3-A562-A42C200C6045}" type="pres">
      <dgm:prSet presAssocID="{6917F4D9-871C-43CF-98D8-8AEAAAB47626}" presName="parTxOnlySpace" presStyleCnt="0"/>
      <dgm:spPr/>
    </dgm:pt>
    <dgm:pt modelId="{80092D69-8643-4F79-9905-E13C9A570A24}" type="pres">
      <dgm:prSet presAssocID="{1260947E-79B9-4DE1-895D-B6EC7D5071A2}" presName="parTxOnly" presStyleLbl="node1" presStyleIdx="1" presStyleCnt="3">
        <dgm:presLayoutVars>
          <dgm:chMax val="0"/>
          <dgm:chPref val="0"/>
          <dgm:bulletEnabled val="1"/>
        </dgm:presLayoutVars>
      </dgm:prSet>
      <dgm:spPr/>
    </dgm:pt>
    <dgm:pt modelId="{7FE7F118-B430-4414-9A82-AEECE65DF642}" type="pres">
      <dgm:prSet presAssocID="{61B0D524-EB0F-4F90-96B0-53984252EC41}" presName="parTxOnlySpace" presStyleCnt="0"/>
      <dgm:spPr/>
    </dgm:pt>
    <dgm:pt modelId="{B7B36CA5-52BD-4D85-95CB-7845475AA3BB}" type="pres">
      <dgm:prSet presAssocID="{CB0CDC85-5531-4A63-BEEE-6F3355492CE9}" presName="parTxOnly" presStyleLbl="node1" presStyleIdx="2" presStyleCnt="3">
        <dgm:presLayoutVars>
          <dgm:chMax val="0"/>
          <dgm:chPref val="0"/>
          <dgm:bulletEnabled val="1"/>
        </dgm:presLayoutVars>
      </dgm:prSet>
      <dgm:spPr/>
    </dgm:pt>
  </dgm:ptLst>
  <dgm:cxnLst>
    <dgm:cxn modelId="{CE02965C-86E1-4B1E-BA5A-B3C277D221A4}" type="presOf" srcId="{CB0CDC85-5531-4A63-BEEE-6F3355492CE9}" destId="{B7B36CA5-52BD-4D85-95CB-7845475AA3BB}" srcOrd="0" destOrd="0" presId="urn:microsoft.com/office/officeart/2005/8/layout/chevron1"/>
    <dgm:cxn modelId="{B27A31A4-6C68-4D8E-A6DF-9FD047C5A459}" type="presOf" srcId="{76E539F1-A9DA-4ED9-9FA9-7893EAE87DAE}" destId="{080B807E-32D0-4718-9C9B-AAC3192A03A5}" srcOrd="0" destOrd="0" presId="urn:microsoft.com/office/officeart/2005/8/layout/chevron1"/>
    <dgm:cxn modelId="{A97E07AD-F19E-4A70-83C2-1F628B3735FE}" type="presOf" srcId="{1260947E-79B9-4DE1-895D-B6EC7D5071A2}" destId="{80092D69-8643-4F79-9905-E13C9A570A24}" srcOrd="0" destOrd="0" presId="urn:microsoft.com/office/officeart/2005/8/layout/chevron1"/>
    <dgm:cxn modelId="{AF21A5B7-B46F-4BD1-BBAC-88770B833CFE}" srcId="{76E539F1-A9DA-4ED9-9FA9-7893EAE87DAE}" destId="{C801AE50-2680-46F0-A75E-C3D9EEA1712F}" srcOrd="0" destOrd="0" parTransId="{EE52A3B8-E650-4064-BBEE-28EB0BB013FD}" sibTransId="{6917F4D9-871C-43CF-98D8-8AEAAAB47626}"/>
    <dgm:cxn modelId="{B06C4CD2-0F87-4C8A-8D93-BB1DA6B8F944}" type="presOf" srcId="{C801AE50-2680-46F0-A75E-C3D9EEA1712F}" destId="{12E0FEA6-6FFE-44B3-97CA-F6F32E107107}" srcOrd="0" destOrd="0" presId="urn:microsoft.com/office/officeart/2005/8/layout/chevron1"/>
    <dgm:cxn modelId="{26183DF5-55D2-4E5E-8E4F-72111F72CB1E}" srcId="{76E539F1-A9DA-4ED9-9FA9-7893EAE87DAE}" destId="{1260947E-79B9-4DE1-895D-B6EC7D5071A2}" srcOrd="1" destOrd="0" parTransId="{2DCA489D-8643-42E9-BD4A-3998A8267E55}" sibTransId="{61B0D524-EB0F-4F90-96B0-53984252EC41}"/>
    <dgm:cxn modelId="{F6D926FC-9A1A-4811-BE66-DBFEE1A721EB}" srcId="{76E539F1-A9DA-4ED9-9FA9-7893EAE87DAE}" destId="{CB0CDC85-5531-4A63-BEEE-6F3355492CE9}" srcOrd="2" destOrd="0" parTransId="{9A7B5D19-91A3-4A28-A011-C07FA38D131C}" sibTransId="{F096B97E-DBC3-4E42-8847-795F6B72EB12}"/>
    <dgm:cxn modelId="{C9CEA265-1053-43B6-9FAB-9594DFF5454E}" type="presParOf" srcId="{080B807E-32D0-4718-9C9B-AAC3192A03A5}" destId="{12E0FEA6-6FFE-44B3-97CA-F6F32E107107}" srcOrd="0" destOrd="0" presId="urn:microsoft.com/office/officeart/2005/8/layout/chevron1"/>
    <dgm:cxn modelId="{6B5A9A41-C453-4EA2-8EBF-286BE2588F45}" type="presParOf" srcId="{080B807E-32D0-4718-9C9B-AAC3192A03A5}" destId="{53F964FC-CEB0-48B3-A562-A42C200C6045}" srcOrd="1" destOrd="0" presId="urn:microsoft.com/office/officeart/2005/8/layout/chevron1"/>
    <dgm:cxn modelId="{2CC8BA60-115C-4EE8-B6D3-38A9A96A01B0}" type="presParOf" srcId="{080B807E-32D0-4718-9C9B-AAC3192A03A5}" destId="{80092D69-8643-4F79-9905-E13C9A570A24}" srcOrd="2" destOrd="0" presId="urn:microsoft.com/office/officeart/2005/8/layout/chevron1"/>
    <dgm:cxn modelId="{BBA48EEC-3978-43BB-9B59-F6F9AC40A450}" type="presParOf" srcId="{080B807E-32D0-4718-9C9B-AAC3192A03A5}" destId="{7FE7F118-B430-4414-9A82-AEECE65DF642}" srcOrd="3" destOrd="0" presId="urn:microsoft.com/office/officeart/2005/8/layout/chevron1"/>
    <dgm:cxn modelId="{D5C628D0-12CF-46C1-BC95-F1FA384A2B98}" type="presParOf" srcId="{080B807E-32D0-4718-9C9B-AAC3192A03A5}" destId="{B7B36CA5-52BD-4D85-95CB-7845475AA3BB}" srcOrd="4"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E539F1-A9DA-4ED9-9FA9-7893EAE87DAE}" type="doc">
      <dgm:prSet loTypeId="urn:microsoft.com/office/officeart/2005/8/layout/chevron1" loCatId="process" qsTypeId="urn:microsoft.com/office/officeart/2005/8/quickstyle/simple1" qsCatId="simple" csTypeId="urn:microsoft.com/office/officeart/2005/8/colors/colorful5" csCatId="colorful" phldr="1"/>
      <dgm:spPr/>
      <dgm:t>
        <a:bodyPr/>
        <a:lstStyle/>
        <a:p>
          <a:endParaRPr lang="en-US"/>
        </a:p>
      </dgm:t>
    </dgm:pt>
    <dgm:pt modelId="{C801AE50-2680-46F0-A75E-C3D9EEA1712F}">
      <dgm:prSet phldrT="[Text]" custT="1"/>
      <dgm:spPr/>
      <dgm:t>
        <a:bodyPr/>
        <a:lstStyle/>
        <a:p>
          <a:pPr rtl="0"/>
          <a:r>
            <a:rPr lang="en-US" sz="1200" b="1">
              <a:latin typeface="Calibri Light" panose="020F0302020204030204"/>
            </a:rPr>
            <a:t>Manuscript Accepted — Author Pays $ APC </a:t>
          </a:r>
          <a:endParaRPr lang="en-US" sz="1200" b="1"/>
        </a:p>
      </dgm:t>
    </dgm:pt>
    <dgm:pt modelId="{EE52A3B8-E650-4064-BBEE-28EB0BB013FD}" type="parTrans" cxnId="{AF21A5B7-B46F-4BD1-BBAC-88770B833CFE}">
      <dgm:prSet/>
      <dgm:spPr/>
      <dgm:t>
        <a:bodyPr/>
        <a:lstStyle/>
        <a:p>
          <a:endParaRPr lang="en-US"/>
        </a:p>
      </dgm:t>
    </dgm:pt>
    <dgm:pt modelId="{6917F4D9-871C-43CF-98D8-8AEAAAB47626}" type="sibTrans" cxnId="{AF21A5B7-B46F-4BD1-BBAC-88770B833CFE}">
      <dgm:prSet/>
      <dgm:spPr/>
      <dgm:t>
        <a:bodyPr/>
        <a:lstStyle/>
        <a:p>
          <a:endParaRPr lang="en-US"/>
        </a:p>
      </dgm:t>
    </dgm:pt>
    <dgm:pt modelId="{1260947E-79B9-4DE1-895D-B6EC7D5071A2}">
      <dgm:prSet phldrT="[Text]" custT="1"/>
      <dgm:spPr/>
      <dgm:t>
        <a:bodyPr/>
        <a:lstStyle/>
        <a:p>
          <a:pPr rtl="0"/>
          <a:r>
            <a:rPr lang="en-US" sz="1200" b="1">
              <a:latin typeface="Calibri Light" panose="020F0302020204030204"/>
            </a:rPr>
            <a:t>Author(s) Retain © — Creative Commons License</a:t>
          </a:r>
          <a:endParaRPr lang="en-US" sz="1200" b="1"/>
        </a:p>
      </dgm:t>
    </dgm:pt>
    <dgm:pt modelId="{2DCA489D-8643-42E9-BD4A-3998A8267E55}" type="parTrans" cxnId="{26183DF5-55D2-4E5E-8E4F-72111F72CB1E}">
      <dgm:prSet/>
      <dgm:spPr/>
      <dgm:t>
        <a:bodyPr/>
        <a:lstStyle/>
        <a:p>
          <a:endParaRPr lang="en-US"/>
        </a:p>
      </dgm:t>
    </dgm:pt>
    <dgm:pt modelId="{61B0D524-EB0F-4F90-96B0-53984252EC41}" type="sibTrans" cxnId="{26183DF5-55D2-4E5E-8E4F-72111F72CB1E}">
      <dgm:prSet/>
      <dgm:spPr/>
      <dgm:t>
        <a:bodyPr/>
        <a:lstStyle/>
        <a:p>
          <a:endParaRPr lang="en-US"/>
        </a:p>
      </dgm:t>
    </dgm:pt>
    <dgm:pt modelId="{CB0CDC85-5531-4A63-BEEE-6F3355492CE9}">
      <dgm:prSet phldrT="[Text]" custT="1"/>
      <dgm:spPr/>
      <dgm:t>
        <a:bodyPr/>
        <a:lstStyle/>
        <a:p>
          <a:pPr rtl="0"/>
          <a:r>
            <a:rPr lang="en-US" sz="1200" b="1">
              <a:latin typeface="Calibri Light" panose="020F0302020204030204"/>
            </a:rPr>
            <a:t>Distribution</a:t>
          </a:r>
          <a:endParaRPr lang="en-US" sz="1200" b="1"/>
        </a:p>
      </dgm:t>
    </dgm:pt>
    <dgm:pt modelId="{9A7B5D19-91A3-4A28-A011-C07FA38D131C}" type="parTrans" cxnId="{F6D926FC-9A1A-4811-BE66-DBFEE1A721EB}">
      <dgm:prSet/>
      <dgm:spPr/>
      <dgm:t>
        <a:bodyPr/>
        <a:lstStyle/>
        <a:p>
          <a:endParaRPr lang="en-US"/>
        </a:p>
      </dgm:t>
    </dgm:pt>
    <dgm:pt modelId="{F096B97E-DBC3-4E42-8847-795F6B72EB12}" type="sibTrans" cxnId="{F6D926FC-9A1A-4811-BE66-DBFEE1A721EB}">
      <dgm:prSet/>
      <dgm:spPr/>
      <dgm:t>
        <a:bodyPr/>
        <a:lstStyle/>
        <a:p>
          <a:endParaRPr lang="en-US"/>
        </a:p>
      </dgm:t>
    </dgm:pt>
    <dgm:pt modelId="{080B807E-32D0-4718-9C9B-AAC3192A03A5}" type="pres">
      <dgm:prSet presAssocID="{76E539F1-A9DA-4ED9-9FA9-7893EAE87DAE}" presName="Name0" presStyleCnt="0">
        <dgm:presLayoutVars>
          <dgm:dir/>
          <dgm:animLvl val="lvl"/>
          <dgm:resizeHandles val="exact"/>
        </dgm:presLayoutVars>
      </dgm:prSet>
      <dgm:spPr/>
    </dgm:pt>
    <dgm:pt modelId="{12E0FEA6-6FFE-44B3-97CA-F6F32E107107}" type="pres">
      <dgm:prSet presAssocID="{C801AE50-2680-46F0-A75E-C3D9EEA1712F}" presName="parTxOnly" presStyleLbl="node1" presStyleIdx="0" presStyleCnt="3">
        <dgm:presLayoutVars>
          <dgm:chMax val="0"/>
          <dgm:chPref val="0"/>
          <dgm:bulletEnabled val="1"/>
        </dgm:presLayoutVars>
      </dgm:prSet>
      <dgm:spPr/>
    </dgm:pt>
    <dgm:pt modelId="{53F964FC-CEB0-48B3-A562-A42C200C6045}" type="pres">
      <dgm:prSet presAssocID="{6917F4D9-871C-43CF-98D8-8AEAAAB47626}" presName="parTxOnlySpace" presStyleCnt="0"/>
      <dgm:spPr/>
    </dgm:pt>
    <dgm:pt modelId="{80092D69-8643-4F79-9905-E13C9A570A24}" type="pres">
      <dgm:prSet presAssocID="{1260947E-79B9-4DE1-895D-B6EC7D5071A2}" presName="parTxOnly" presStyleLbl="node1" presStyleIdx="1" presStyleCnt="3">
        <dgm:presLayoutVars>
          <dgm:chMax val="0"/>
          <dgm:chPref val="0"/>
          <dgm:bulletEnabled val="1"/>
        </dgm:presLayoutVars>
      </dgm:prSet>
      <dgm:spPr/>
    </dgm:pt>
    <dgm:pt modelId="{7FE7F118-B430-4414-9A82-AEECE65DF642}" type="pres">
      <dgm:prSet presAssocID="{61B0D524-EB0F-4F90-96B0-53984252EC41}" presName="parTxOnlySpace" presStyleCnt="0"/>
      <dgm:spPr/>
    </dgm:pt>
    <dgm:pt modelId="{B7B36CA5-52BD-4D85-95CB-7845475AA3BB}" type="pres">
      <dgm:prSet presAssocID="{CB0CDC85-5531-4A63-BEEE-6F3355492CE9}" presName="parTxOnly" presStyleLbl="node1" presStyleIdx="2" presStyleCnt="3">
        <dgm:presLayoutVars>
          <dgm:chMax val="0"/>
          <dgm:chPref val="0"/>
          <dgm:bulletEnabled val="1"/>
        </dgm:presLayoutVars>
      </dgm:prSet>
      <dgm:spPr/>
    </dgm:pt>
  </dgm:ptLst>
  <dgm:cxnLst>
    <dgm:cxn modelId="{D2644708-2E2B-4E74-ABC2-57ED9535D544}" type="presOf" srcId="{1260947E-79B9-4DE1-895D-B6EC7D5071A2}" destId="{80092D69-8643-4F79-9905-E13C9A570A24}" srcOrd="0" destOrd="0" presId="urn:microsoft.com/office/officeart/2005/8/layout/chevron1"/>
    <dgm:cxn modelId="{606DDB1A-0F20-4F4B-BBB2-86D84C64DF58}" type="presOf" srcId="{C801AE50-2680-46F0-A75E-C3D9EEA1712F}" destId="{12E0FEA6-6FFE-44B3-97CA-F6F32E107107}" srcOrd="0" destOrd="0" presId="urn:microsoft.com/office/officeart/2005/8/layout/chevron1"/>
    <dgm:cxn modelId="{B27A31A4-6C68-4D8E-A6DF-9FD047C5A459}" type="presOf" srcId="{76E539F1-A9DA-4ED9-9FA9-7893EAE87DAE}" destId="{080B807E-32D0-4718-9C9B-AAC3192A03A5}" srcOrd="0" destOrd="0" presId="urn:microsoft.com/office/officeart/2005/8/layout/chevron1"/>
    <dgm:cxn modelId="{AF21A5B7-B46F-4BD1-BBAC-88770B833CFE}" srcId="{76E539F1-A9DA-4ED9-9FA9-7893EAE87DAE}" destId="{C801AE50-2680-46F0-A75E-C3D9EEA1712F}" srcOrd="0" destOrd="0" parTransId="{EE52A3B8-E650-4064-BBEE-28EB0BB013FD}" sibTransId="{6917F4D9-871C-43CF-98D8-8AEAAAB47626}"/>
    <dgm:cxn modelId="{ECE246E6-D9D2-4DCF-AEDA-FB90D2466881}" type="presOf" srcId="{CB0CDC85-5531-4A63-BEEE-6F3355492CE9}" destId="{B7B36CA5-52BD-4D85-95CB-7845475AA3BB}" srcOrd="0" destOrd="0" presId="urn:microsoft.com/office/officeart/2005/8/layout/chevron1"/>
    <dgm:cxn modelId="{26183DF5-55D2-4E5E-8E4F-72111F72CB1E}" srcId="{76E539F1-A9DA-4ED9-9FA9-7893EAE87DAE}" destId="{1260947E-79B9-4DE1-895D-B6EC7D5071A2}" srcOrd="1" destOrd="0" parTransId="{2DCA489D-8643-42E9-BD4A-3998A8267E55}" sibTransId="{61B0D524-EB0F-4F90-96B0-53984252EC41}"/>
    <dgm:cxn modelId="{F6D926FC-9A1A-4811-BE66-DBFEE1A721EB}" srcId="{76E539F1-A9DA-4ED9-9FA9-7893EAE87DAE}" destId="{CB0CDC85-5531-4A63-BEEE-6F3355492CE9}" srcOrd="2" destOrd="0" parTransId="{9A7B5D19-91A3-4A28-A011-C07FA38D131C}" sibTransId="{F096B97E-DBC3-4E42-8847-795F6B72EB12}"/>
    <dgm:cxn modelId="{BAA793BE-8287-4994-BCAE-128FBDC4112B}" type="presParOf" srcId="{080B807E-32D0-4718-9C9B-AAC3192A03A5}" destId="{12E0FEA6-6FFE-44B3-97CA-F6F32E107107}" srcOrd="0" destOrd="0" presId="urn:microsoft.com/office/officeart/2005/8/layout/chevron1"/>
    <dgm:cxn modelId="{DAF708A6-F482-4B10-8D91-1EFD08B903FD}" type="presParOf" srcId="{080B807E-32D0-4718-9C9B-AAC3192A03A5}" destId="{53F964FC-CEB0-48B3-A562-A42C200C6045}" srcOrd="1" destOrd="0" presId="urn:microsoft.com/office/officeart/2005/8/layout/chevron1"/>
    <dgm:cxn modelId="{1196E336-E044-42AF-9CDF-AF2A103109BD}" type="presParOf" srcId="{080B807E-32D0-4718-9C9B-AAC3192A03A5}" destId="{80092D69-8643-4F79-9905-E13C9A570A24}" srcOrd="2" destOrd="0" presId="urn:microsoft.com/office/officeart/2005/8/layout/chevron1"/>
    <dgm:cxn modelId="{698127CA-A737-48BE-8BD1-598D733BF31B}" type="presParOf" srcId="{080B807E-32D0-4718-9C9B-AAC3192A03A5}" destId="{7FE7F118-B430-4414-9A82-AEECE65DF642}" srcOrd="3" destOrd="0" presId="urn:microsoft.com/office/officeart/2005/8/layout/chevron1"/>
    <dgm:cxn modelId="{51F64ADA-EA8A-424C-9A2A-C18972FF1B4A}" type="presParOf" srcId="{080B807E-32D0-4718-9C9B-AAC3192A03A5}" destId="{B7B36CA5-52BD-4D85-95CB-7845475AA3BB}" srcOrd="4" destOrd="0" presId="urn:microsoft.com/office/officeart/2005/8/layout/chevr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5462C-CA56-495B-A84B-7EDE6D3ECDB4}">
      <dsp:nvSpPr>
        <dsp:cNvPr id="0" name=""/>
        <dsp:cNvSpPr/>
      </dsp:nvSpPr>
      <dsp:spPr>
        <a:xfrm>
          <a:off x="4424" y="879405"/>
          <a:ext cx="2575272" cy="1030109"/>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t>Rights</a:t>
          </a:r>
        </a:p>
      </dsp:txBody>
      <dsp:txXfrm>
        <a:off x="519479" y="879405"/>
        <a:ext cx="1545163" cy="1030109"/>
      </dsp:txXfrm>
    </dsp:sp>
    <dsp:sp modelId="{6242D583-5E52-4519-9A61-7CC799EB51A9}">
      <dsp:nvSpPr>
        <dsp:cNvPr id="0" name=""/>
        <dsp:cNvSpPr/>
      </dsp:nvSpPr>
      <dsp:spPr>
        <a:xfrm>
          <a:off x="2322169" y="879405"/>
          <a:ext cx="2575272" cy="1030109"/>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t>License</a:t>
          </a:r>
        </a:p>
      </dsp:txBody>
      <dsp:txXfrm>
        <a:off x="2837224" y="879405"/>
        <a:ext cx="1545163" cy="1030109"/>
      </dsp:txXfrm>
    </dsp:sp>
    <dsp:sp modelId="{81CBFC02-A28A-4138-8EBA-EAD9EC2960E6}">
      <dsp:nvSpPr>
        <dsp:cNvPr id="0" name=""/>
        <dsp:cNvSpPr/>
      </dsp:nvSpPr>
      <dsp:spPr>
        <a:xfrm>
          <a:off x="4639914" y="879405"/>
          <a:ext cx="2575272" cy="1030109"/>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t>Exemption(s)</a:t>
          </a:r>
        </a:p>
      </dsp:txBody>
      <dsp:txXfrm>
        <a:off x="5154969" y="879405"/>
        <a:ext cx="1545163" cy="1030109"/>
      </dsp:txXfrm>
    </dsp:sp>
    <dsp:sp modelId="{A30C77C2-17A9-4323-9DEA-9D952C646E6C}">
      <dsp:nvSpPr>
        <dsp:cNvPr id="0" name=""/>
        <dsp:cNvSpPr/>
      </dsp:nvSpPr>
      <dsp:spPr>
        <a:xfrm>
          <a:off x="6957660" y="879405"/>
          <a:ext cx="2575272" cy="1030109"/>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t>Permission</a:t>
          </a:r>
        </a:p>
      </dsp:txBody>
      <dsp:txXfrm>
        <a:off x="7472715" y="879405"/>
        <a:ext cx="1545163" cy="10301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15462C-CA56-495B-A84B-7EDE6D3ECDB4}">
      <dsp:nvSpPr>
        <dsp:cNvPr id="0" name=""/>
        <dsp:cNvSpPr/>
      </dsp:nvSpPr>
      <dsp:spPr>
        <a:xfrm>
          <a:off x="4424" y="879405"/>
          <a:ext cx="2575272" cy="1030109"/>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t>Rights</a:t>
          </a:r>
        </a:p>
      </dsp:txBody>
      <dsp:txXfrm>
        <a:off x="519479" y="879405"/>
        <a:ext cx="1545163" cy="1030109"/>
      </dsp:txXfrm>
    </dsp:sp>
    <dsp:sp modelId="{6242D583-5E52-4519-9A61-7CC799EB51A9}">
      <dsp:nvSpPr>
        <dsp:cNvPr id="0" name=""/>
        <dsp:cNvSpPr/>
      </dsp:nvSpPr>
      <dsp:spPr>
        <a:xfrm>
          <a:off x="2322169" y="879405"/>
          <a:ext cx="2575272" cy="1030109"/>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t>License</a:t>
          </a:r>
        </a:p>
      </dsp:txBody>
      <dsp:txXfrm>
        <a:off x="2837224" y="879405"/>
        <a:ext cx="1545163" cy="1030109"/>
      </dsp:txXfrm>
    </dsp:sp>
    <dsp:sp modelId="{81CBFC02-A28A-4138-8EBA-EAD9EC2960E6}">
      <dsp:nvSpPr>
        <dsp:cNvPr id="0" name=""/>
        <dsp:cNvSpPr/>
      </dsp:nvSpPr>
      <dsp:spPr>
        <a:xfrm>
          <a:off x="4639914" y="879405"/>
          <a:ext cx="2575272" cy="1030109"/>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t>Exemption(s)</a:t>
          </a:r>
        </a:p>
      </dsp:txBody>
      <dsp:txXfrm>
        <a:off x="5154969" y="879405"/>
        <a:ext cx="1545163" cy="1030109"/>
      </dsp:txXfrm>
    </dsp:sp>
    <dsp:sp modelId="{A30C77C2-17A9-4323-9DEA-9D952C646E6C}">
      <dsp:nvSpPr>
        <dsp:cNvPr id="0" name=""/>
        <dsp:cNvSpPr/>
      </dsp:nvSpPr>
      <dsp:spPr>
        <a:xfrm>
          <a:off x="6957660" y="879405"/>
          <a:ext cx="2575272" cy="1030109"/>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kern="1200"/>
            <a:t>Permission</a:t>
          </a:r>
        </a:p>
      </dsp:txBody>
      <dsp:txXfrm>
        <a:off x="7472715" y="879405"/>
        <a:ext cx="1545163" cy="10301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852555-67B9-443F-81CA-2A1069872A9E}">
      <dsp:nvSpPr>
        <dsp:cNvPr id="0" name=""/>
        <dsp:cNvSpPr/>
      </dsp:nvSpPr>
      <dsp:spPr>
        <a:xfrm rot="5400000">
          <a:off x="6034891" y="-2486290"/>
          <a:ext cx="901488" cy="610412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err="1"/>
            <a:t>Transformativeness</a:t>
          </a:r>
          <a:r>
            <a:rPr lang="en-US" sz="1700" kern="1200"/>
            <a:t>, Not-for-Profit/Profit, Use is for "criticism, comment, news reporting, teaching, (including multiple print copies for classroom use), scholarship or research"…or not?</a:t>
          </a:r>
        </a:p>
      </dsp:txBody>
      <dsp:txXfrm rot="-5400000">
        <a:off x="3433572" y="159036"/>
        <a:ext cx="6060121" cy="813474"/>
      </dsp:txXfrm>
    </dsp:sp>
    <dsp:sp modelId="{73EF1981-AFF3-4DD2-926B-91C424154C6E}">
      <dsp:nvSpPr>
        <dsp:cNvPr id="0" name=""/>
        <dsp:cNvSpPr/>
      </dsp:nvSpPr>
      <dsp:spPr>
        <a:xfrm>
          <a:off x="0" y="2342"/>
          <a:ext cx="3433572" cy="11268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108585" rIns="217170" bIns="108585" numCol="1" spcCol="1270" anchor="ctr" anchorCtr="0">
          <a:noAutofit/>
        </a:bodyPr>
        <a:lstStyle/>
        <a:p>
          <a:pPr marL="0" lvl="0" indent="0" algn="ctr" defTabSz="2533650">
            <a:lnSpc>
              <a:spcPct val="90000"/>
            </a:lnSpc>
            <a:spcBef>
              <a:spcPct val="0"/>
            </a:spcBef>
            <a:spcAft>
              <a:spcPct val="35000"/>
            </a:spcAft>
            <a:buNone/>
          </a:pPr>
          <a:r>
            <a:rPr lang="en-US" sz="5700" kern="1200"/>
            <a:t>Purpose</a:t>
          </a:r>
        </a:p>
      </dsp:txBody>
      <dsp:txXfrm>
        <a:off x="55009" y="57351"/>
        <a:ext cx="3323554" cy="1016842"/>
      </dsp:txXfrm>
    </dsp:sp>
    <dsp:sp modelId="{9AEBFF74-5339-4D9F-A316-B0FEB570606D}">
      <dsp:nvSpPr>
        <dsp:cNvPr id="0" name=""/>
        <dsp:cNvSpPr/>
      </dsp:nvSpPr>
      <dsp:spPr>
        <a:xfrm rot="5400000">
          <a:off x="6034891" y="-1303086"/>
          <a:ext cx="901488" cy="6104128"/>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a:t>Published/unpublished, factual/creative, consumable?</a:t>
          </a:r>
        </a:p>
      </dsp:txBody>
      <dsp:txXfrm rot="-5400000">
        <a:off x="3433572" y="1342240"/>
        <a:ext cx="6060121" cy="813474"/>
      </dsp:txXfrm>
    </dsp:sp>
    <dsp:sp modelId="{DCBDBC97-F216-4F65-8E54-05CBB0857A1D}">
      <dsp:nvSpPr>
        <dsp:cNvPr id="0" name=""/>
        <dsp:cNvSpPr/>
      </dsp:nvSpPr>
      <dsp:spPr>
        <a:xfrm>
          <a:off x="0" y="1185546"/>
          <a:ext cx="3433572" cy="11268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108585" rIns="217170" bIns="108585" numCol="1" spcCol="1270" anchor="ctr" anchorCtr="0">
          <a:noAutofit/>
        </a:bodyPr>
        <a:lstStyle/>
        <a:p>
          <a:pPr marL="0" lvl="0" indent="0" algn="ctr" defTabSz="2533650">
            <a:lnSpc>
              <a:spcPct val="90000"/>
            </a:lnSpc>
            <a:spcBef>
              <a:spcPct val="0"/>
            </a:spcBef>
            <a:spcAft>
              <a:spcPct val="35000"/>
            </a:spcAft>
            <a:buNone/>
          </a:pPr>
          <a:r>
            <a:rPr lang="en-US" sz="5700" kern="1200"/>
            <a:t>Nature</a:t>
          </a:r>
        </a:p>
      </dsp:txBody>
      <dsp:txXfrm>
        <a:off x="55009" y="1240555"/>
        <a:ext cx="3323554" cy="1016842"/>
      </dsp:txXfrm>
    </dsp:sp>
    <dsp:sp modelId="{1CA41AA2-D149-4248-A557-73984AABC664}">
      <dsp:nvSpPr>
        <dsp:cNvPr id="0" name=""/>
        <dsp:cNvSpPr/>
      </dsp:nvSpPr>
      <dsp:spPr>
        <a:xfrm rot="5400000">
          <a:off x="6034891" y="-119883"/>
          <a:ext cx="901488" cy="6104128"/>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a:t>Limited and Reasonable. Not the “heart of the work.”</a:t>
          </a:r>
        </a:p>
      </dsp:txBody>
      <dsp:txXfrm rot="-5400000">
        <a:off x="3433572" y="2525443"/>
        <a:ext cx="6060121" cy="813474"/>
      </dsp:txXfrm>
    </dsp:sp>
    <dsp:sp modelId="{9CC7659E-CE21-4D79-8689-115DDB4B6E48}">
      <dsp:nvSpPr>
        <dsp:cNvPr id="0" name=""/>
        <dsp:cNvSpPr/>
      </dsp:nvSpPr>
      <dsp:spPr>
        <a:xfrm>
          <a:off x="0" y="2368750"/>
          <a:ext cx="3433572" cy="11268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108585" rIns="217170" bIns="108585" numCol="1" spcCol="1270" anchor="ctr" anchorCtr="0">
          <a:noAutofit/>
        </a:bodyPr>
        <a:lstStyle/>
        <a:p>
          <a:pPr marL="0" lvl="0" indent="0" algn="ctr" defTabSz="2533650">
            <a:lnSpc>
              <a:spcPct val="90000"/>
            </a:lnSpc>
            <a:spcBef>
              <a:spcPct val="0"/>
            </a:spcBef>
            <a:spcAft>
              <a:spcPct val="35000"/>
            </a:spcAft>
            <a:buNone/>
          </a:pPr>
          <a:r>
            <a:rPr lang="en-US" sz="5700" kern="1200"/>
            <a:t>Amount</a:t>
          </a:r>
        </a:p>
      </dsp:txBody>
      <dsp:txXfrm>
        <a:off x="55009" y="2423759"/>
        <a:ext cx="3323554" cy="1016842"/>
      </dsp:txXfrm>
    </dsp:sp>
    <dsp:sp modelId="{AF602A96-3956-4153-9160-FF24FF11A144}">
      <dsp:nvSpPr>
        <dsp:cNvPr id="0" name=""/>
        <dsp:cNvSpPr/>
      </dsp:nvSpPr>
      <dsp:spPr>
        <a:xfrm rot="5400000">
          <a:off x="6034891" y="1063320"/>
          <a:ext cx="901488" cy="6104128"/>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a:t>How much will the use harm the market for the work?</a:t>
          </a:r>
        </a:p>
      </dsp:txBody>
      <dsp:txXfrm rot="-5400000">
        <a:off x="3433572" y="3708647"/>
        <a:ext cx="6060121" cy="813474"/>
      </dsp:txXfrm>
    </dsp:sp>
    <dsp:sp modelId="{2959C766-A4AC-470A-B7D9-9599876CCC3B}">
      <dsp:nvSpPr>
        <dsp:cNvPr id="0" name=""/>
        <dsp:cNvSpPr/>
      </dsp:nvSpPr>
      <dsp:spPr>
        <a:xfrm>
          <a:off x="0" y="3551954"/>
          <a:ext cx="3433572" cy="11268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108585" rIns="217170" bIns="108585" numCol="1" spcCol="1270" anchor="ctr" anchorCtr="0">
          <a:noAutofit/>
        </a:bodyPr>
        <a:lstStyle/>
        <a:p>
          <a:pPr marL="0" lvl="0" indent="0" algn="ctr" defTabSz="2533650">
            <a:lnSpc>
              <a:spcPct val="90000"/>
            </a:lnSpc>
            <a:spcBef>
              <a:spcPct val="0"/>
            </a:spcBef>
            <a:spcAft>
              <a:spcPct val="35000"/>
            </a:spcAft>
            <a:buNone/>
          </a:pPr>
          <a:r>
            <a:rPr lang="en-US" sz="5700" kern="1200"/>
            <a:t>Effect</a:t>
          </a:r>
        </a:p>
      </dsp:txBody>
      <dsp:txXfrm>
        <a:off x="55009" y="3606963"/>
        <a:ext cx="3323554" cy="10168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42D583-5E52-4519-9A61-7CC799EB51A9}">
      <dsp:nvSpPr>
        <dsp:cNvPr id="0" name=""/>
        <dsp:cNvSpPr/>
      </dsp:nvSpPr>
      <dsp:spPr>
        <a:xfrm>
          <a:off x="1741" y="0"/>
          <a:ext cx="3562980" cy="1321788"/>
        </a:xfrm>
        <a:prstGeom prst="chevron">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025" tIns="65342" rIns="65342" bIns="65342" numCol="1" spcCol="1270" anchor="ctr" anchorCtr="0">
          <a:noAutofit/>
        </a:bodyPr>
        <a:lstStyle/>
        <a:p>
          <a:pPr marL="0" lvl="0" indent="0" algn="ctr" defTabSz="2178050">
            <a:lnSpc>
              <a:spcPct val="90000"/>
            </a:lnSpc>
            <a:spcBef>
              <a:spcPct val="0"/>
            </a:spcBef>
            <a:spcAft>
              <a:spcPct val="35000"/>
            </a:spcAft>
            <a:buNone/>
          </a:pPr>
          <a:r>
            <a:rPr lang="en-US" sz="4900" kern="1200"/>
            <a:t>License</a:t>
          </a:r>
        </a:p>
      </dsp:txBody>
      <dsp:txXfrm>
        <a:off x="662635" y="0"/>
        <a:ext cx="2241192" cy="13217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0FEA6-6FFE-44B3-97CA-F6F32E107107}">
      <dsp:nvSpPr>
        <dsp:cNvPr id="0" name=""/>
        <dsp:cNvSpPr/>
      </dsp:nvSpPr>
      <dsp:spPr>
        <a:xfrm>
          <a:off x="1558" y="1309483"/>
          <a:ext cx="1898336" cy="759334"/>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b="1" kern="1200"/>
            <a:t>Research Process</a:t>
          </a:r>
        </a:p>
      </dsp:txBody>
      <dsp:txXfrm>
        <a:off x="381225" y="1309483"/>
        <a:ext cx="1139002" cy="759334"/>
      </dsp:txXfrm>
    </dsp:sp>
    <dsp:sp modelId="{80092D69-8643-4F79-9905-E13C9A570A24}">
      <dsp:nvSpPr>
        <dsp:cNvPr id="0" name=""/>
        <dsp:cNvSpPr/>
      </dsp:nvSpPr>
      <dsp:spPr>
        <a:xfrm>
          <a:off x="1710060" y="1309483"/>
          <a:ext cx="1898336" cy="759334"/>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rtl="0">
            <a:lnSpc>
              <a:spcPct val="90000"/>
            </a:lnSpc>
            <a:spcBef>
              <a:spcPct val="0"/>
            </a:spcBef>
            <a:spcAft>
              <a:spcPct val="35000"/>
            </a:spcAft>
            <a:buNone/>
          </a:pPr>
          <a:r>
            <a:rPr lang="en-US" sz="1200" b="1" kern="1200"/>
            <a:t>Write Up; Submission</a:t>
          </a:r>
        </a:p>
      </dsp:txBody>
      <dsp:txXfrm>
        <a:off x="2089727" y="1309483"/>
        <a:ext cx="1139002" cy="759334"/>
      </dsp:txXfrm>
    </dsp:sp>
    <dsp:sp modelId="{B7B36CA5-52BD-4D85-95CB-7845475AA3BB}">
      <dsp:nvSpPr>
        <dsp:cNvPr id="0" name=""/>
        <dsp:cNvSpPr/>
      </dsp:nvSpPr>
      <dsp:spPr>
        <a:xfrm>
          <a:off x="3418563" y="1309483"/>
          <a:ext cx="1898336" cy="759334"/>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b="1" kern="1200"/>
            <a:t>Peer Review and Revisions</a:t>
          </a:r>
        </a:p>
      </dsp:txBody>
      <dsp:txXfrm>
        <a:off x="3798230" y="1309483"/>
        <a:ext cx="1139002" cy="7593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0FEA6-6FFE-44B3-97CA-F6F32E107107}">
      <dsp:nvSpPr>
        <dsp:cNvPr id="0" name=""/>
        <dsp:cNvSpPr/>
      </dsp:nvSpPr>
      <dsp:spPr>
        <a:xfrm>
          <a:off x="1558" y="1309483"/>
          <a:ext cx="1898336" cy="759334"/>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alibri Light" panose="020F0302020204030204"/>
            </a:rPr>
            <a:t>Manuscript Accepted</a:t>
          </a:r>
          <a:endParaRPr lang="en-US" sz="1200" b="1" kern="1200"/>
        </a:p>
      </dsp:txBody>
      <dsp:txXfrm>
        <a:off x="381225" y="1309483"/>
        <a:ext cx="1139002" cy="759334"/>
      </dsp:txXfrm>
    </dsp:sp>
    <dsp:sp modelId="{80092D69-8643-4F79-9905-E13C9A570A24}">
      <dsp:nvSpPr>
        <dsp:cNvPr id="0" name=""/>
        <dsp:cNvSpPr/>
      </dsp:nvSpPr>
      <dsp:spPr>
        <a:xfrm>
          <a:off x="1710060" y="1309483"/>
          <a:ext cx="1898336" cy="759334"/>
        </a:xfrm>
        <a:prstGeom prst="chevron">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alibri Light" panose="020F0302020204030204"/>
            </a:rPr>
            <a:t>© Assigned to Publisher</a:t>
          </a:r>
          <a:endParaRPr lang="en-US" sz="1200" b="1" kern="1200"/>
        </a:p>
      </dsp:txBody>
      <dsp:txXfrm>
        <a:off x="2089727" y="1309483"/>
        <a:ext cx="1139002" cy="759334"/>
      </dsp:txXfrm>
    </dsp:sp>
    <dsp:sp modelId="{B7B36CA5-52BD-4D85-95CB-7845475AA3BB}">
      <dsp:nvSpPr>
        <dsp:cNvPr id="0" name=""/>
        <dsp:cNvSpPr/>
      </dsp:nvSpPr>
      <dsp:spPr>
        <a:xfrm>
          <a:off x="3418563" y="1309483"/>
          <a:ext cx="1898336" cy="759334"/>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alibri Light" panose="020F0302020204030204"/>
            </a:rPr>
            <a:t>Distribution — Reader</a:t>
          </a:r>
          <a:r>
            <a:rPr lang="en-US" sz="1200" b="1" kern="1200">
              <a:latin typeface="Calibri Light" panose="020F0302020204030204"/>
              <a:cs typeface="Calibri Light"/>
            </a:rPr>
            <a:t> Pays $</a:t>
          </a:r>
        </a:p>
      </dsp:txBody>
      <dsp:txXfrm>
        <a:off x="3798230" y="1309483"/>
        <a:ext cx="1139002" cy="7593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0FEA6-6FFE-44B3-97CA-F6F32E107107}">
      <dsp:nvSpPr>
        <dsp:cNvPr id="0" name=""/>
        <dsp:cNvSpPr/>
      </dsp:nvSpPr>
      <dsp:spPr>
        <a:xfrm>
          <a:off x="1558" y="1309483"/>
          <a:ext cx="1898336" cy="759334"/>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alibri Light" panose="020F0302020204030204"/>
            </a:rPr>
            <a:t>Manuscript Accepted — Author Pays $ APC </a:t>
          </a:r>
          <a:endParaRPr lang="en-US" sz="1200" b="1" kern="1200"/>
        </a:p>
      </dsp:txBody>
      <dsp:txXfrm>
        <a:off x="381225" y="1309483"/>
        <a:ext cx="1139002" cy="759334"/>
      </dsp:txXfrm>
    </dsp:sp>
    <dsp:sp modelId="{80092D69-8643-4F79-9905-E13C9A570A24}">
      <dsp:nvSpPr>
        <dsp:cNvPr id="0" name=""/>
        <dsp:cNvSpPr/>
      </dsp:nvSpPr>
      <dsp:spPr>
        <a:xfrm>
          <a:off x="1710060" y="1309483"/>
          <a:ext cx="1898336" cy="759334"/>
        </a:xfrm>
        <a:prstGeom prst="chevron">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alibri Light" panose="020F0302020204030204"/>
            </a:rPr>
            <a:t>Author(s) Retain © — Creative Commons License</a:t>
          </a:r>
          <a:endParaRPr lang="en-US" sz="1200" b="1" kern="1200"/>
        </a:p>
      </dsp:txBody>
      <dsp:txXfrm>
        <a:off x="2089727" y="1309483"/>
        <a:ext cx="1139002" cy="759334"/>
      </dsp:txXfrm>
    </dsp:sp>
    <dsp:sp modelId="{B7B36CA5-52BD-4D85-95CB-7845475AA3BB}">
      <dsp:nvSpPr>
        <dsp:cNvPr id="0" name=""/>
        <dsp:cNvSpPr/>
      </dsp:nvSpPr>
      <dsp:spPr>
        <a:xfrm>
          <a:off x="3418563" y="1309483"/>
          <a:ext cx="1898336" cy="759334"/>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Calibri Light" panose="020F0302020204030204"/>
            </a:rPr>
            <a:t>Distribution</a:t>
          </a:r>
          <a:endParaRPr lang="en-US" sz="1200" b="1" kern="1200"/>
        </a:p>
      </dsp:txBody>
      <dsp:txXfrm>
        <a:off x="3798230" y="1309483"/>
        <a:ext cx="1139002" cy="75933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864101-C386-401E-90AF-43BF7B3A9A36}"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BE6531-2282-420F-91BD-4D0C4327D09E}" type="slidenum">
              <a:rPr lang="en-US" smtClean="0"/>
              <a:t>‹#›</a:t>
            </a:fld>
            <a:endParaRPr lang="en-US"/>
          </a:p>
        </p:txBody>
      </p:sp>
    </p:spTree>
    <p:extLst>
      <p:ext uri="{BB962C8B-B14F-4D97-AF65-F5344CB8AC3E}">
        <p14:creationId xmlns:p14="http://schemas.microsoft.com/office/powerpoint/2010/main" val="821728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law.cornell.edu/definitions/uscode.php?width=840&amp;height=800&amp;iframe=true&amp;def_id=17-USC-1293601206-364936160&amp;term_occur=999&amp;term_src=title:17:chapter:1:section:106" TargetMode="External"/><Relationship Id="rId3" Type="http://schemas.openxmlformats.org/officeDocument/2006/relationships/hyperlink" Target="https://www.law.cornell.edu/definitions/uscode.php?width=840&amp;height=800&amp;iframe=true&amp;def_id=17-USC-2024104691-364936160&amp;term_occur=999&amp;term_src=" TargetMode="External"/><Relationship Id="rId7" Type="http://schemas.openxmlformats.org/officeDocument/2006/relationships/hyperlink" Target="https://www.law.cornell.edu/definitions/uscode.php?width=840&amp;height=800&amp;iframe=true&amp;def_id=17-USC-678828191-364936160&amp;term_occur=999&amp;term_src=title:17:chapter:1:section:106"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law.cornell.edu/definitions/uscode.php?width=840&amp;height=800&amp;iframe=true&amp;def_id=17-USC-1005842088-364936160&amp;term_occur=999&amp;term_src=" TargetMode="External"/><Relationship Id="rId11" Type="http://schemas.openxmlformats.org/officeDocument/2006/relationships/hyperlink" Target="https://www.law.cornell.edu/definitions/uscode.php?width=840&amp;height=800&amp;iframe=true&amp;def_id=17-USC-1729485709-364936160&amp;term_occur=999&amp;term_src=" TargetMode="External"/><Relationship Id="rId5" Type="http://schemas.openxmlformats.org/officeDocument/2006/relationships/hyperlink" Target="https://www.law.cornell.edu/definitions/uscode.php?width=840&amp;height=800&amp;iframe=true&amp;def_id=17-USC-354838591-364936160&amp;term_occur=999&amp;term_src=" TargetMode="External"/><Relationship Id="rId10" Type="http://schemas.openxmlformats.org/officeDocument/2006/relationships/hyperlink" Target="https://www.law.cornell.edu/definitions/uscode.php?width=840&amp;height=800&amp;iframe=true&amp;def_id=17-USC-1671764162-364936160&amp;term_occur=999&amp;term_src=" TargetMode="External"/><Relationship Id="rId4" Type="http://schemas.openxmlformats.org/officeDocument/2006/relationships/hyperlink" Target="https://www.law.cornell.edu/definitions/uscode.php?width=840&amp;height=800&amp;iframe=true&amp;def_id=17-USC-955627062-364936160&amp;term_occur=999&amp;term_src=" TargetMode="External"/><Relationship Id="rId9" Type="http://schemas.openxmlformats.org/officeDocument/2006/relationships/hyperlink" Target="https://www.law.cornell.edu/definitions/uscode.php?width=840&amp;height=800&amp;iframe=true&amp;def_id=17-USC-1496914075-364936160&amp;term_occur=999&amp;term_src="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BE6531-2282-420F-91BD-4D0C4327D09E}" type="slidenum">
              <a:rPr lang="en-US" smtClean="0"/>
              <a:t>7</a:t>
            </a:fld>
            <a:endParaRPr lang="en-US"/>
          </a:p>
        </p:txBody>
      </p:sp>
    </p:spTree>
    <p:extLst>
      <p:ext uri="{BB962C8B-B14F-4D97-AF65-F5344CB8AC3E}">
        <p14:creationId xmlns:p14="http://schemas.microsoft.com/office/powerpoint/2010/main" val="1377547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2921ba7f84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2921ba7f84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g12921ba7f84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BE6531-2282-420F-91BD-4D0C4327D09E}" type="slidenum">
              <a:rPr lang="en-US" smtClean="0"/>
              <a:t>36</a:t>
            </a:fld>
            <a:endParaRPr lang="en-US"/>
          </a:p>
        </p:txBody>
      </p:sp>
    </p:spTree>
    <p:extLst>
      <p:ext uri="{BB962C8B-B14F-4D97-AF65-F5344CB8AC3E}">
        <p14:creationId xmlns:p14="http://schemas.microsoft.com/office/powerpoint/2010/main" val="3120180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BE6531-2282-420F-91BD-4D0C4327D09E}" type="slidenum">
              <a:rPr lang="en-US" smtClean="0"/>
              <a:t>37</a:t>
            </a:fld>
            <a:endParaRPr lang="en-US"/>
          </a:p>
        </p:txBody>
      </p:sp>
    </p:spTree>
    <p:extLst>
      <p:ext uri="{BB962C8B-B14F-4D97-AF65-F5344CB8AC3E}">
        <p14:creationId xmlns:p14="http://schemas.microsoft.com/office/powerpoint/2010/main" val="3437862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BE6531-2282-420F-91BD-4D0C4327D09E}" type="slidenum">
              <a:rPr lang="en-US" smtClean="0"/>
              <a:t>39</a:t>
            </a:fld>
            <a:endParaRPr lang="en-US"/>
          </a:p>
        </p:txBody>
      </p:sp>
    </p:spTree>
    <p:extLst>
      <p:ext uri="{BB962C8B-B14F-4D97-AF65-F5344CB8AC3E}">
        <p14:creationId xmlns:p14="http://schemas.microsoft.com/office/powerpoint/2010/main" val="3903542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BE6531-2282-420F-91BD-4D0C4327D09E}" type="slidenum">
              <a:rPr lang="en-US" smtClean="0"/>
              <a:t>52</a:t>
            </a:fld>
            <a:endParaRPr lang="en-US"/>
          </a:p>
        </p:txBody>
      </p:sp>
    </p:spTree>
    <p:extLst>
      <p:ext uri="{BB962C8B-B14F-4D97-AF65-F5344CB8AC3E}">
        <p14:creationId xmlns:p14="http://schemas.microsoft.com/office/powerpoint/2010/main" val="183724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E80B91-6665-454B-B74B-DA8006374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439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international problem, not just national or local to K-State</a:t>
            </a:r>
          </a:p>
          <a:p>
            <a:r>
              <a:rPr lang="en-US"/>
              <a:t>Scholarly communications cycle that applies to many disciplines, especially in the STEM fields:</a:t>
            </a:r>
          </a:p>
          <a:p>
            <a:pPr lvl="1"/>
            <a:r>
              <a:rPr lang="en-US"/>
              <a:t>Governments provide most of the funding for research</a:t>
            </a:r>
          </a:p>
          <a:p>
            <a:pPr lvl="1"/>
            <a:r>
              <a:rPr lang="en-US"/>
              <a:t>Researchers publish their findings without the expectation of compensation in the interest of advancing human knowledge</a:t>
            </a:r>
          </a:p>
          <a:p>
            <a:pPr lvl="1"/>
            <a:r>
              <a:rPr lang="en-US"/>
              <a:t>Through the process of peer review, researchers review each others work for free</a:t>
            </a:r>
          </a:p>
          <a:p>
            <a:pPr lvl="1"/>
            <a:r>
              <a:rPr lang="en-US"/>
              <a:t>Once published, those that contribute to research (from taxpayers to the institutions that support the research itself) have to pay again to access the findings. Though research is produced as a public good, it isn’t available to the public who paid for it (SPARC)</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797B53-534B-49FA-B23E-6E021403A8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5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BE6531-2282-420F-91BD-4D0C4327D09E}" type="slidenum">
              <a:rPr lang="en-US" smtClean="0"/>
              <a:t>58</a:t>
            </a:fld>
            <a:endParaRPr lang="en-US"/>
          </a:p>
        </p:txBody>
      </p:sp>
    </p:spTree>
    <p:extLst>
      <p:ext uri="{BB962C8B-B14F-4D97-AF65-F5344CB8AC3E}">
        <p14:creationId xmlns:p14="http://schemas.microsoft.com/office/powerpoint/2010/main" val="2451752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BE6531-2282-420F-91BD-4D0C4327D09E}" type="slidenum">
              <a:rPr lang="en-US" smtClean="0"/>
              <a:t>9</a:t>
            </a:fld>
            <a:endParaRPr lang="en-US"/>
          </a:p>
        </p:txBody>
      </p:sp>
    </p:spTree>
    <p:extLst>
      <p:ext uri="{BB962C8B-B14F-4D97-AF65-F5344CB8AC3E}">
        <p14:creationId xmlns:p14="http://schemas.microsoft.com/office/powerpoint/2010/main" val="764551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Copyright is a</a:t>
            </a:r>
            <a:r>
              <a:rPr lang="en-US" baseline="0"/>
              <a:t> form of intellectual property protection codified in title 17 of the US Code. When one retains copyright in a work they actually hold a bundle of rights– this bundle broken down includes the rights to: </a:t>
            </a:r>
          </a:p>
          <a:p>
            <a:endParaRPr lang="en-US" baseline="0"/>
          </a:p>
          <a:p>
            <a:r>
              <a:rPr lang="en-US" sz="1200" b="1" i="0" kern="1200">
                <a:solidFill>
                  <a:schemeClr val="tx1"/>
                </a:solidFill>
                <a:effectLst/>
                <a:latin typeface="+mn-lt"/>
                <a:ea typeface="+mn-ea"/>
                <a:cs typeface="+mn-cs"/>
              </a:rPr>
              <a:t>(1)</a:t>
            </a:r>
            <a:r>
              <a:rPr lang="en-US" sz="1200" b="0" i="0" kern="1200">
                <a:solidFill>
                  <a:schemeClr val="tx1"/>
                </a:solidFill>
                <a:effectLst/>
                <a:latin typeface="+mn-lt"/>
                <a:ea typeface="+mn-ea"/>
                <a:cs typeface="+mn-cs"/>
              </a:rPr>
              <a:t>to reproduce the copyrighted work in </a:t>
            </a:r>
            <a:r>
              <a:rPr lang="en-US" sz="1200" b="0" i="0" u="none" strike="noStrike" kern="1200">
                <a:solidFill>
                  <a:schemeClr val="tx1"/>
                </a:solidFill>
                <a:effectLst/>
                <a:latin typeface="+mn-lt"/>
                <a:ea typeface="+mn-ea"/>
                <a:cs typeface="+mn-cs"/>
                <a:hlinkClick r:id="rId3"/>
              </a:rPr>
              <a:t>copies</a:t>
            </a:r>
            <a:r>
              <a:rPr lang="en-US" sz="1200" b="0" i="0" kern="1200">
                <a:solidFill>
                  <a:schemeClr val="tx1"/>
                </a:solidFill>
                <a:effectLst/>
                <a:latin typeface="+mn-lt"/>
                <a:ea typeface="+mn-ea"/>
                <a:cs typeface="+mn-cs"/>
              </a:rPr>
              <a:t> or </a:t>
            </a:r>
            <a:r>
              <a:rPr lang="en-US" sz="1200" b="0" i="0" u="none" strike="noStrike" kern="1200" err="1">
                <a:solidFill>
                  <a:schemeClr val="tx1"/>
                </a:solidFill>
                <a:effectLst/>
                <a:latin typeface="+mn-lt"/>
                <a:ea typeface="+mn-ea"/>
                <a:cs typeface="+mn-cs"/>
                <a:hlinkClick r:id="rId4"/>
              </a:rPr>
              <a:t>phonorecords</a:t>
            </a:r>
            <a:r>
              <a:rPr lang="en-US" sz="1200" b="0" i="0" kern="1200">
                <a:solidFill>
                  <a:schemeClr val="tx1"/>
                </a:solidFill>
                <a:effectLst/>
                <a:latin typeface="+mn-lt"/>
                <a:ea typeface="+mn-ea"/>
                <a:cs typeface="+mn-cs"/>
              </a:rPr>
              <a:t>;</a:t>
            </a:r>
          </a:p>
          <a:p>
            <a:r>
              <a:rPr lang="en-US" sz="1200" b="1" i="0" kern="1200">
                <a:solidFill>
                  <a:schemeClr val="tx1"/>
                </a:solidFill>
                <a:effectLst/>
                <a:latin typeface="+mn-lt"/>
                <a:ea typeface="+mn-ea"/>
                <a:cs typeface="+mn-cs"/>
              </a:rPr>
              <a:t>(2)</a:t>
            </a:r>
            <a:r>
              <a:rPr lang="en-US" sz="1200" b="0" i="0" kern="1200">
                <a:solidFill>
                  <a:schemeClr val="tx1"/>
                </a:solidFill>
                <a:effectLst/>
                <a:latin typeface="+mn-lt"/>
                <a:ea typeface="+mn-ea"/>
                <a:cs typeface="+mn-cs"/>
              </a:rPr>
              <a:t>to prepare derivative works based upon the copyrighted work;</a:t>
            </a:r>
          </a:p>
          <a:p>
            <a:r>
              <a:rPr lang="en-US" sz="1200" b="1" i="0" kern="1200">
                <a:solidFill>
                  <a:schemeClr val="tx1"/>
                </a:solidFill>
                <a:effectLst/>
                <a:latin typeface="+mn-lt"/>
                <a:ea typeface="+mn-ea"/>
                <a:cs typeface="+mn-cs"/>
              </a:rPr>
              <a:t>(3)</a:t>
            </a:r>
            <a:r>
              <a:rPr lang="en-US" sz="1200" b="0" i="0" kern="1200">
                <a:solidFill>
                  <a:schemeClr val="tx1"/>
                </a:solidFill>
                <a:effectLst/>
                <a:latin typeface="+mn-lt"/>
                <a:ea typeface="+mn-ea"/>
                <a:cs typeface="+mn-cs"/>
              </a:rPr>
              <a:t>to distribute </a:t>
            </a:r>
            <a:r>
              <a:rPr lang="en-US" sz="1200" b="0" i="0" u="none" strike="noStrike" kern="1200">
                <a:solidFill>
                  <a:schemeClr val="tx1"/>
                </a:solidFill>
                <a:effectLst/>
                <a:latin typeface="+mn-lt"/>
                <a:ea typeface="+mn-ea"/>
                <a:cs typeface="+mn-cs"/>
                <a:hlinkClick r:id="rId3"/>
              </a:rPr>
              <a:t>copies</a:t>
            </a:r>
            <a:r>
              <a:rPr lang="en-US" sz="1200" b="0" i="0" kern="1200">
                <a:solidFill>
                  <a:schemeClr val="tx1"/>
                </a:solidFill>
                <a:effectLst/>
                <a:latin typeface="+mn-lt"/>
                <a:ea typeface="+mn-ea"/>
                <a:cs typeface="+mn-cs"/>
              </a:rPr>
              <a:t> or </a:t>
            </a:r>
            <a:r>
              <a:rPr lang="en-US" sz="1200" b="0" i="0" u="none" strike="noStrike" kern="1200" err="1">
                <a:solidFill>
                  <a:schemeClr val="tx1"/>
                </a:solidFill>
                <a:effectLst/>
                <a:latin typeface="+mn-lt"/>
                <a:ea typeface="+mn-ea"/>
                <a:cs typeface="+mn-cs"/>
                <a:hlinkClick r:id="rId4"/>
              </a:rPr>
              <a:t>phonorecords</a:t>
            </a:r>
            <a:r>
              <a:rPr lang="en-US" sz="1200" b="0" i="0" kern="1200">
                <a:solidFill>
                  <a:schemeClr val="tx1"/>
                </a:solidFill>
                <a:effectLst/>
                <a:latin typeface="+mn-lt"/>
                <a:ea typeface="+mn-ea"/>
                <a:cs typeface="+mn-cs"/>
              </a:rPr>
              <a:t> of the copyrighted work to the public by sale or other transfer of ownership, or by rental, lease, or lending;</a:t>
            </a:r>
          </a:p>
          <a:p>
            <a:r>
              <a:rPr lang="en-US" sz="1200" b="1" i="0" kern="1200">
                <a:solidFill>
                  <a:schemeClr val="tx1"/>
                </a:solidFill>
                <a:effectLst/>
                <a:latin typeface="+mn-lt"/>
                <a:ea typeface="+mn-ea"/>
                <a:cs typeface="+mn-cs"/>
              </a:rPr>
              <a:t>(4)</a:t>
            </a:r>
            <a:r>
              <a:rPr lang="en-US" sz="1200" b="0" i="0" kern="1200">
                <a:solidFill>
                  <a:schemeClr val="tx1"/>
                </a:solidFill>
                <a:effectLst/>
                <a:latin typeface="+mn-lt"/>
                <a:ea typeface="+mn-ea"/>
                <a:cs typeface="+mn-cs"/>
              </a:rPr>
              <a:t>in the case of literary, musical, dramatic, and choreographic works, pantomimes, and </a:t>
            </a:r>
            <a:r>
              <a:rPr lang="en-US" sz="1200" b="0" i="0" u="none" strike="noStrike" kern="1200">
                <a:solidFill>
                  <a:schemeClr val="tx1"/>
                </a:solidFill>
                <a:effectLst/>
                <a:latin typeface="+mn-lt"/>
                <a:ea typeface="+mn-ea"/>
                <a:cs typeface="+mn-cs"/>
                <a:hlinkClick r:id="rId5"/>
              </a:rPr>
              <a:t>motion pictures</a:t>
            </a:r>
            <a:r>
              <a:rPr lang="en-US" sz="1200" b="0" i="0" kern="1200">
                <a:solidFill>
                  <a:schemeClr val="tx1"/>
                </a:solidFill>
                <a:effectLst/>
                <a:latin typeface="+mn-lt"/>
                <a:ea typeface="+mn-ea"/>
                <a:cs typeface="+mn-cs"/>
              </a:rPr>
              <a:t> and other </a:t>
            </a:r>
            <a:r>
              <a:rPr lang="en-US" sz="1200" b="0" i="0" u="none" strike="noStrike" kern="1200">
                <a:solidFill>
                  <a:schemeClr val="tx1"/>
                </a:solidFill>
                <a:effectLst/>
                <a:latin typeface="+mn-lt"/>
                <a:ea typeface="+mn-ea"/>
                <a:cs typeface="+mn-cs"/>
                <a:hlinkClick r:id="rId6"/>
              </a:rPr>
              <a:t>audiovisual works</a:t>
            </a:r>
            <a:r>
              <a:rPr lang="en-US" sz="1200" b="0" i="0" kern="1200">
                <a:solidFill>
                  <a:schemeClr val="tx1"/>
                </a:solidFill>
                <a:effectLst/>
                <a:latin typeface="+mn-lt"/>
                <a:ea typeface="+mn-ea"/>
                <a:cs typeface="+mn-cs"/>
              </a:rPr>
              <a:t>, to</a:t>
            </a:r>
            <a:r>
              <a:rPr lang="en-US" sz="1200" b="0" i="0" u="none" strike="noStrike" kern="1200">
                <a:solidFill>
                  <a:schemeClr val="tx1"/>
                </a:solidFill>
                <a:effectLst/>
                <a:latin typeface="+mn-lt"/>
                <a:ea typeface="+mn-ea"/>
                <a:cs typeface="+mn-cs"/>
                <a:hlinkClick r:id="rId7"/>
              </a:rPr>
              <a:t> perform </a:t>
            </a:r>
            <a:r>
              <a:rPr lang="en-US" sz="1200" b="0" i="0" kern="1200">
                <a:solidFill>
                  <a:schemeClr val="tx1"/>
                </a:solidFill>
                <a:effectLst/>
                <a:latin typeface="+mn-lt"/>
                <a:ea typeface="+mn-ea"/>
                <a:cs typeface="+mn-cs"/>
              </a:rPr>
              <a:t>the copyrighted work</a:t>
            </a:r>
            <a:r>
              <a:rPr lang="en-US" sz="1200" b="0" i="0" u="none" strike="noStrike" kern="1200">
                <a:solidFill>
                  <a:schemeClr val="tx1"/>
                </a:solidFill>
                <a:effectLst/>
                <a:latin typeface="+mn-lt"/>
                <a:ea typeface="+mn-ea"/>
                <a:cs typeface="+mn-cs"/>
                <a:hlinkClick r:id="rId8"/>
              </a:rPr>
              <a:t> publicly;</a:t>
            </a:r>
            <a:endParaRPr lang="en-US" sz="1200" b="0"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(5)</a:t>
            </a:r>
            <a:r>
              <a:rPr lang="en-US" sz="1200" b="0" i="0" kern="1200">
                <a:solidFill>
                  <a:schemeClr val="tx1"/>
                </a:solidFill>
                <a:effectLst/>
                <a:latin typeface="+mn-lt"/>
                <a:ea typeface="+mn-ea"/>
                <a:cs typeface="+mn-cs"/>
              </a:rPr>
              <a:t>in the case of literary, musical, dramatic, and choreographic works, pantomimes, and pictorial, graphic, or sculptural works, </a:t>
            </a:r>
            <a:r>
              <a:rPr lang="en-US" sz="1200" b="0" i="0" u="none" strike="noStrike" kern="1200">
                <a:solidFill>
                  <a:schemeClr val="tx1"/>
                </a:solidFill>
                <a:effectLst/>
                <a:latin typeface="+mn-lt"/>
                <a:ea typeface="+mn-ea"/>
                <a:cs typeface="+mn-cs"/>
                <a:hlinkClick r:id="rId9"/>
              </a:rPr>
              <a:t>including</a:t>
            </a:r>
            <a:r>
              <a:rPr lang="en-US" sz="1200" b="0" i="0" kern="1200">
                <a:solidFill>
                  <a:schemeClr val="tx1"/>
                </a:solidFill>
                <a:effectLst/>
                <a:latin typeface="+mn-lt"/>
                <a:ea typeface="+mn-ea"/>
                <a:cs typeface="+mn-cs"/>
              </a:rPr>
              <a:t> the individual images of a motion picture or other audiovisual work, to</a:t>
            </a:r>
            <a:r>
              <a:rPr lang="en-US" sz="1200" b="0" i="0" u="none" strike="noStrike" kern="1200">
                <a:solidFill>
                  <a:schemeClr val="tx1"/>
                </a:solidFill>
                <a:effectLst/>
                <a:latin typeface="+mn-lt"/>
                <a:ea typeface="+mn-ea"/>
                <a:cs typeface="+mn-cs"/>
                <a:hlinkClick r:id="rId10"/>
              </a:rPr>
              <a:t> display </a:t>
            </a:r>
            <a:r>
              <a:rPr lang="en-US" sz="1200" b="0" i="0" kern="1200">
                <a:solidFill>
                  <a:schemeClr val="tx1"/>
                </a:solidFill>
                <a:effectLst/>
                <a:latin typeface="+mn-lt"/>
                <a:ea typeface="+mn-ea"/>
                <a:cs typeface="+mn-cs"/>
              </a:rPr>
              <a:t>the copyrighted work</a:t>
            </a:r>
            <a:r>
              <a:rPr lang="en-US" sz="1200" b="0" i="0" u="none" strike="noStrike" kern="1200">
                <a:solidFill>
                  <a:schemeClr val="tx1"/>
                </a:solidFill>
                <a:effectLst/>
                <a:latin typeface="+mn-lt"/>
                <a:ea typeface="+mn-ea"/>
                <a:cs typeface="+mn-cs"/>
                <a:hlinkClick r:id="rId8"/>
              </a:rPr>
              <a:t> publicly;</a:t>
            </a:r>
            <a:r>
              <a:rPr lang="en-US" sz="1200" b="0" i="0" kern="1200">
                <a:solidFill>
                  <a:schemeClr val="tx1"/>
                </a:solidFill>
                <a:effectLst/>
                <a:latin typeface="+mn-lt"/>
                <a:ea typeface="+mn-ea"/>
                <a:cs typeface="+mn-cs"/>
              </a:rPr>
              <a:t> and</a:t>
            </a:r>
          </a:p>
          <a:p>
            <a:r>
              <a:rPr lang="en-US" sz="1200" b="1" i="0" kern="1200">
                <a:solidFill>
                  <a:schemeClr val="tx1"/>
                </a:solidFill>
                <a:effectLst/>
                <a:latin typeface="+mn-lt"/>
                <a:ea typeface="+mn-ea"/>
                <a:cs typeface="+mn-cs"/>
              </a:rPr>
              <a:t>(6)</a:t>
            </a:r>
            <a:r>
              <a:rPr lang="en-US" sz="1200" b="0" i="0" kern="1200">
                <a:solidFill>
                  <a:schemeClr val="tx1"/>
                </a:solidFill>
                <a:effectLst/>
                <a:latin typeface="+mn-lt"/>
                <a:ea typeface="+mn-ea"/>
                <a:cs typeface="+mn-cs"/>
              </a:rPr>
              <a:t>in the case of </a:t>
            </a:r>
            <a:r>
              <a:rPr lang="en-US" sz="1200" b="0" i="0" u="none" strike="noStrike" kern="1200">
                <a:solidFill>
                  <a:schemeClr val="tx1"/>
                </a:solidFill>
                <a:effectLst/>
                <a:latin typeface="+mn-lt"/>
                <a:ea typeface="+mn-ea"/>
                <a:cs typeface="+mn-cs"/>
                <a:hlinkClick r:id="rId11"/>
              </a:rPr>
              <a:t>sound recordings</a:t>
            </a:r>
            <a:r>
              <a:rPr lang="en-US" sz="1200" b="0" i="0" kern="1200">
                <a:solidFill>
                  <a:schemeClr val="tx1"/>
                </a:solidFill>
                <a:effectLst/>
                <a:latin typeface="+mn-lt"/>
                <a:ea typeface="+mn-ea"/>
                <a:cs typeface="+mn-cs"/>
              </a:rPr>
              <a:t>, to</a:t>
            </a:r>
            <a:r>
              <a:rPr lang="en-US" sz="1200" b="0" i="0" u="none" strike="noStrike" kern="1200">
                <a:solidFill>
                  <a:schemeClr val="tx1"/>
                </a:solidFill>
                <a:effectLst/>
                <a:latin typeface="+mn-lt"/>
                <a:ea typeface="+mn-ea"/>
                <a:cs typeface="+mn-cs"/>
                <a:hlinkClick r:id="rId7"/>
              </a:rPr>
              <a:t> perform </a:t>
            </a:r>
            <a:r>
              <a:rPr lang="en-US" sz="1200" b="0" i="0" kern="1200">
                <a:solidFill>
                  <a:schemeClr val="tx1"/>
                </a:solidFill>
                <a:effectLst/>
                <a:latin typeface="+mn-lt"/>
                <a:ea typeface="+mn-ea"/>
                <a:cs typeface="+mn-cs"/>
              </a:rPr>
              <a:t>the copyrighted work</a:t>
            </a:r>
            <a:r>
              <a:rPr lang="en-US" sz="1200" b="0" i="0" u="none" strike="noStrike" kern="1200">
                <a:solidFill>
                  <a:schemeClr val="tx1"/>
                </a:solidFill>
                <a:effectLst/>
                <a:latin typeface="+mn-lt"/>
                <a:ea typeface="+mn-ea"/>
                <a:cs typeface="+mn-cs"/>
                <a:hlinkClick r:id="rId8"/>
              </a:rPr>
              <a:t> publicly </a:t>
            </a:r>
            <a:r>
              <a:rPr lang="en-US" sz="1200" b="0" i="0" kern="1200">
                <a:solidFill>
                  <a:schemeClr val="tx1"/>
                </a:solidFill>
                <a:effectLst/>
                <a:latin typeface="+mn-lt"/>
                <a:ea typeface="+mn-ea"/>
                <a:cs typeface="+mn-cs"/>
              </a:rPr>
              <a:t>by means of a digital audio transmission.</a:t>
            </a:r>
          </a:p>
          <a:p>
            <a:endParaRPr lang="en-US"/>
          </a:p>
        </p:txBody>
      </p:sp>
      <p:sp>
        <p:nvSpPr>
          <p:cNvPr id="4" name="Slide Number Placeholder 3"/>
          <p:cNvSpPr>
            <a:spLocks noGrp="1"/>
          </p:cNvSpPr>
          <p:nvPr>
            <p:ph type="sldNum" sz="quarter" idx="10"/>
          </p:nvPr>
        </p:nvSpPr>
        <p:spPr/>
        <p:txBody>
          <a:bodyPr/>
          <a:lstStyle/>
          <a:p>
            <a:fld id="{8EA3CAD2-54B3-4A15-AA8F-EF1FBEB91F20}" type="slidenum">
              <a:rPr lang="en-US" smtClean="0"/>
              <a:t>10</a:t>
            </a:fld>
            <a:endParaRPr lang="en-US"/>
          </a:p>
        </p:txBody>
      </p:sp>
    </p:spTree>
    <p:extLst>
      <p:ext uri="{BB962C8B-B14F-4D97-AF65-F5344CB8AC3E}">
        <p14:creationId xmlns:p14="http://schemas.microsoft.com/office/powerpoint/2010/main" val="280901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defRPr/>
            </a:pPr>
            <a:r>
              <a:rPr lang="en-US" sz="2400"/>
              <a:t>Facts &amp; Data</a:t>
            </a:r>
          </a:p>
          <a:p>
            <a:pPr lvl="1">
              <a:buFont typeface="Wingdings" panose="05000000000000000000" pitchFamily="2" charset="2"/>
              <a:buChar char="v"/>
              <a:defRPr/>
            </a:pPr>
            <a:r>
              <a:rPr lang="en-US" sz="2400"/>
              <a:t>Compilation</a:t>
            </a:r>
            <a:r>
              <a:rPr lang="en-US" sz="2400" baseline="0"/>
              <a:t> of data may be</a:t>
            </a:r>
            <a:endParaRPr lang="en-US" sz="2400"/>
          </a:p>
          <a:p>
            <a:pPr>
              <a:buFont typeface="Wingdings" panose="05000000000000000000" pitchFamily="2" charset="2"/>
              <a:buChar char="v"/>
              <a:defRPr/>
            </a:pPr>
            <a:r>
              <a:rPr lang="en-US" sz="2400"/>
              <a:t>Ideas </a:t>
            </a:r>
          </a:p>
          <a:p>
            <a:pPr lvl="1">
              <a:buFont typeface="Wingdings" panose="05000000000000000000" pitchFamily="2" charset="2"/>
              <a:buChar char="v"/>
              <a:defRPr/>
            </a:pPr>
            <a:r>
              <a:rPr lang="en-US" sz="2200"/>
              <a:t>but could fall under patent law</a:t>
            </a:r>
            <a:endParaRPr lang="en-US" sz="2400"/>
          </a:p>
          <a:p>
            <a:pPr>
              <a:buFont typeface="Wingdings" panose="05000000000000000000" pitchFamily="2" charset="2"/>
              <a:buChar char="v"/>
              <a:defRPr/>
            </a:pPr>
            <a:r>
              <a:rPr lang="en-US" sz="2400"/>
              <a:t>Names, slogans, symbols, short phrases </a:t>
            </a:r>
          </a:p>
          <a:p>
            <a:pPr lvl="1">
              <a:buFont typeface="Wingdings" panose="05000000000000000000" pitchFamily="2" charset="2"/>
              <a:buChar char="v"/>
              <a:defRPr/>
            </a:pPr>
            <a:r>
              <a:rPr lang="en-US" sz="2200"/>
              <a:t>may fall under trademark</a:t>
            </a:r>
            <a:endParaRPr lang="en-US" sz="2400"/>
          </a:p>
          <a:p>
            <a:pPr>
              <a:buFont typeface="Wingdings" panose="05000000000000000000" pitchFamily="2" charset="2"/>
              <a:buChar char="v"/>
              <a:defRPr/>
            </a:pPr>
            <a:r>
              <a:rPr lang="en-US" sz="2400"/>
              <a:t>Useful articles </a:t>
            </a:r>
          </a:p>
          <a:p>
            <a:pPr lvl="1">
              <a:buFont typeface="Wingdings" panose="05000000000000000000" pitchFamily="2" charset="2"/>
              <a:buChar char="v"/>
              <a:defRPr/>
            </a:pPr>
            <a:r>
              <a:rPr lang="en-US" sz="2200"/>
              <a:t>items like lamps, kitchen sinks, clothing</a:t>
            </a:r>
          </a:p>
        </p:txBody>
      </p:sp>
      <p:sp>
        <p:nvSpPr>
          <p:cNvPr id="4" name="Slide Number Placeholder 3"/>
          <p:cNvSpPr>
            <a:spLocks noGrp="1"/>
          </p:cNvSpPr>
          <p:nvPr>
            <p:ph type="sldNum" sz="quarter" idx="5"/>
          </p:nvPr>
        </p:nvSpPr>
        <p:spPr/>
        <p:txBody>
          <a:bodyPr/>
          <a:lstStyle/>
          <a:p>
            <a:fld id="{C1BE6531-2282-420F-91BD-4D0C4327D09E}" type="slidenum">
              <a:rPr lang="en-US" smtClean="0"/>
              <a:t>11</a:t>
            </a:fld>
            <a:endParaRPr lang="en-US"/>
          </a:p>
        </p:txBody>
      </p:sp>
    </p:spTree>
    <p:extLst>
      <p:ext uri="{BB962C8B-B14F-4D97-AF65-F5344CB8AC3E}">
        <p14:creationId xmlns:p14="http://schemas.microsoft.com/office/powerpoint/2010/main" val="2679054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defRPr/>
            </a:pPr>
            <a:r>
              <a:rPr lang="en-US" sz="2400"/>
              <a:t>Facts &amp; Data</a:t>
            </a:r>
          </a:p>
          <a:p>
            <a:pPr lvl="1">
              <a:buFont typeface="Wingdings" panose="05000000000000000000" pitchFamily="2" charset="2"/>
              <a:buChar char="v"/>
              <a:defRPr/>
            </a:pPr>
            <a:r>
              <a:rPr lang="en-US" sz="2400"/>
              <a:t>Compilation</a:t>
            </a:r>
            <a:r>
              <a:rPr lang="en-US" sz="2400" baseline="0"/>
              <a:t> of data may be</a:t>
            </a:r>
            <a:endParaRPr lang="en-US" sz="2400"/>
          </a:p>
          <a:p>
            <a:pPr>
              <a:buFont typeface="Wingdings" panose="05000000000000000000" pitchFamily="2" charset="2"/>
              <a:buChar char="v"/>
              <a:defRPr/>
            </a:pPr>
            <a:r>
              <a:rPr lang="en-US" sz="2400"/>
              <a:t>Ideas </a:t>
            </a:r>
          </a:p>
          <a:p>
            <a:pPr lvl="1">
              <a:buFont typeface="Wingdings" panose="05000000000000000000" pitchFamily="2" charset="2"/>
              <a:buChar char="v"/>
              <a:defRPr/>
            </a:pPr>
            <a:r>
              <a:rPr lang="en-US" sz="2200"/>
              <a:t>but could fall under patent law</a:t>
            </a:r>
            <a:endParaRPr lang="en-US" sz="2400"/>
          </a:p>
          <a:p>
            <a:pPr>
              <a:buFont typeface="Wingdings" panose="05000000000000000000" pitchFamily="2" charset="2"/>
              <a:buChar char="v"/>
              <a:defRPr/>
            </a:pPr>
            <a:r>
              <a:rPr lang="en-US" sz="2400"/>
              <a:t>Names, slogans, symbols, short phrases </a:t>
            </a:r>
          </a:p>
          <a:p>
            <a:pPr lvl="1">
              <a:buFont typeface="Wingdings" panose="05000000000000000000" pitchFamily="2" charset="2"/>
              <a:buChar char="v"/>
              <a:defRPr/>
            </a:pPr>
            <a:r>
              <a:rPr lang="en-US" sz="2200"/>
              <a:t>may fall under trademark</a:t>
            </a:r>
            <a:endParaRPr lang="en-US" sz="2400"/>
          </a:p>
          <a:p>
            <a:pPr>
              <a:buFont typeface="Wingdings" panose="05000000000000000000" pitchFamily="2" charset="2"/>
              <a:buChar char="v"/>
              <a:defRPr/>
            </a:pPr>
            <a:r>
              <a:rPr lang="en-US" sz="2400"/>
              <a:t>Useful articles </a:t>
            </a:r>
          </a:p>
          <a:p>
            <a:pPr lvl="1">
              <a:buFont typeface="Wingdings" panose="05000000000000000000" pitchFamily="2" charset="2"/>
              <a:buChar char="v"/>
              <a:defRPr/>
            </a:pPr>
            <a:r>
              <a:rPr lang="en-US" sz="2200"/>
              <a:t>items like lamps, kitchen sinks, clothing</a:t>
            </a:r>
          </a:p>
        </p:txBody>
      </p:sp>
      <p:sp>
        <p:nvSpPr>
          <p:cNvPr id="4" name="Slide Number Placeholder 3"/>
          <p:cNvSpPr>
            <a:spLocks noGrp="1"/>
          </p:cNvSpPr>
          <p:nvPr>
            <p:ph type="sldNum" sz="quarter" idx="5"/>
          </p:nvPr>
        </p:nvSpPr>
        <p:spPr/>
        <p:txBody>
          <a:bodyPr/>
          <a:lstStyle/>
          <a:p>
            <a:fld id="{C1BE6531-2282-420F-91BD-4D0C4327D09E}" type="slidenum">
              <a:rPr lang="en-US" smtClean="0"/>
              <a:t>12</a:t>
            </a:fld>
            <a:endParaRPr lang="en-US"/>
          </a:p>
        </p:txBody>
      </p:sp>
    </p:spTree>
    <p:extLst>
      <p:ext uri="{BB962C8B-B14F-4D97-AF65-F5344CB8AC3E}">
        <p14:creationId xmlns:p14="http://schemas.microsoft.com/office/powerpoint/2010/main" val="1066365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v"/>
              <a:defRPr/>
            </a:pPr>
            <a:r>
              <a:rPr lang="en-US" sz="2400"/>
              <a:t>Facts &amp; Data</a:t>
            </a:r>
          </a:p>
          <a:p>
            <a:pPr lvl="1">
              <a:buFont typeface="Wingdings" panose="05000000000000000000" pitchFamily="2" charset="2"/>
              <a:buChar char="v"/>
              <a:defRPr/>
            </a:pPr>
            <a:r>
              <a:rPr lang="en-US" sz="2400"/>
              <a:t>Compilation</a:t>
            </a:r>
            <a:r>
              <a:rPr lang="en-US" sz="2400" baseline="0"/>
              <a:t> of data may be</a:t>
            </a:r>
            <a:endParaRPr lang="en-US" sz="2400"/>
          </a:p>
          <a:p>
            <a:pPr>
              <a:buFont typeface="Wingdings" panose="05000000000000000000" pitchFamily="2" charset="2"/>
              <a:buChar char="v"/>
              <a:defRPr/>
            </a:pPr>
            <a:r>
              <a:rPr lang="en-US" sz="2400"/>
              <a:t>Ideas </a:t>
            </a:r>
          </a:p>
          <a:p>
            <a:pPr lvl="1">
              <a:buFont typeface="Wingdings" panose="05000000000000000000" pitchFamily="2" charset="2"/>
              <a:buChar char="v"/>
              <a:defRPr/>
            </a:pPr>
            <a:r>
              <a:rPr lang="en-US" sz="2200"/>
              <a:t>but could fall under patent law</a:t>
            </a:r>
            <a:endParaRPr lang="en-US" sz="2400"/>
          </a:p>
          <a:p>
            <a:pPr>
              <a:buFont typeface="Wingdings" panose="05000000000000000000" pitchFamily="2" charset="2"/>
              <a:buChar char="v"/>
              <a:defRPr/>
            </a:pPr>
            <a:r>
              <a:rPr lang="en-US" sz="2400"/>
              <a:t>Names, slogans, symbols, short phrases </a:t>
            </a:r>
          </a:p>
          <a:p>
            <a:pPr lvl="1">
              <a:buFont typeface="Wingdings" panose="05000000000000000000" pitchFamily="2" charset="2"/>
              <a:buChar char="v"/>
              <a:defRPr/>
            </a:pPr>
            <a:r>
              <a:rPr lang="en-US" sz="2200"/>
              <a:t>may fall under trademark</a:t>
            </a:r>
            <a:endParaRPr lang="en-US" sz="2400"/>
          </a:p>
          <a:p>
            <a:pPr>
              <a:buFont typeface="Wingdings" panose="05000000000000000000" pitchFamily="2" charset="2"/>
              <a:buChar char="v"/>
              <a:defRPr/>
            </a:pPr>
            <a:r>
              <a:rPr lang="en-US" sz="2400"/>
              <a:t>Useful articles </a:t>
            </a:r>
          </a:p>
          <a:p>
            <a:pPr lvl="1">
              <a:buFont typeface="Wingdings" panose="05000000000000000000" pitchFamily="2" charset="2"/>
              <a:buChar char="v"/>
              <a:defRPr/>
            </a:pPr>
            <a:r>
              <a:rPr lang="en-US" sz="2200"/>
              <a:t>items like lamps, kitchen sinks, clothing</a:t>
            </a:r>
          </a:p>
        </p:txBody>
      </p:sp>
      <p:sp>
        <p:nvSpPr>
          <p:cNvPr id="4" name="Slide Number Placeholder 3"/>
          <p:cNvSpPr>
            <a:spLocks noGrp="1"/>
          </p:cNvSpPr>
          <p:nvPr>
            <p:ph type="sldNum" sz="quarter" idx="5"/>
          </p:nvPr>
        </p:nvSpPr>
        <p:spPr/>
        <p:txBody>
          <a:bodyPr/>
          <a:lstStyle/>
          <a:p>
            <a:fld id="{C1BE6531-2282-420F-91BD-4D0C4327D09E}" type="slidenum">
              <a:rPr lang="en-US" smtClean="0"/>
              <a:t>13</a:t>
            </a:fld>
            <a:endParaRPr lang="en-US"/>
          </a:p>
        </p:txBody>
      </p:sp>
    </p:spTree>
    <p:extLst>
      <p:ext uri="{BB962C8B-B14F-4D97-AF65-F5344CB8AC3E}">
        <p14:creationId xmlns:p14="http://schemas.microsoft.com/office/powerpoint/2010/main" val="904395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At the beginning of any project and before</a:t>
            </a:r>
            <a:r>
              <a:rPr lang="en-US" baseline="0"/>
              <a:t> signing any contracts for content make sure ownership is clear to all involved parties.  </a:t>
            </a:r>
            <a:endParaRPr lang="en-US"/>
          </a:p>
        </p:txBody>
      </p:sp>
      <p:sp>
        <p:nvSpPr>
          <p:cNvPr id="4" name="Slide Number Placeholder 3"/>
          <p:cNvSpPr>
            <a:spLocks noGrp="1"/>
          </p:cNvSpPr>
          <p:nvPr>
            <p:ph type="sldNum" sz="quarter" idx="10"/>
          </p:nvPr>
        </p:nvSpPr>
        <p:spPr/>
        <p:txBody>
          <a:bodyPr/>
          <a:lstStyle/>
          <a:p>
            <a:fld id="{8EA3CAD2-54B3-4A15-AA8F-EF1FBEB91F20}" type="slidenum">
              <a:rPr lang="en-US" smtClean="0"/>
              <a:t>20</a:t>
            </a:fld>
            <a:endParaRPr lang="en-US"/>
          </a:p>
        </p:txBody>
      </p:sp>
    </p:spTree>
    <p:extLst>
      <p:ext uri="{BB962C8B-B14F-4D97-AF65-F5344CB8AC3E}">
        <p14:creationId xmlns:p14="http://schemas.microsoft.com/office/powerpoint/2010/main" val="4007824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Its important to</a:t>
            </a:r>
            <a:r>
              <a:rPr lang="en-US" baseline="0"/>
              <a:t> be clear when starting any position you understand what your job considers to be work for hire since “scope of employment is vague”</a:t>
            </a:r>
            <a:endParaRPr lang="en-US"/>
          </a:p>
        </p:txBody>
      </p:sp>
      <p:sp>
        <p:nvSpPr>
          <p:cNvPr id="4" name="Slide Number Placeholder 3"/>
          <p:cNvSpPr>
            <a:spLocks noGrp="1"/>
          </p:cNvSpPr>
          <p:nvPr>
            <p:ph type="sldNum" sz="quarter" idx="10"/>
          </p:nvPr>
        </p:nvSpPr>
        <p:spPr/>
        <p:txBody>
          <a:bodyPr/>
          <a:lstStyle/>
          <a:p>
            <a:fld id="{8EA3CAD2-54B3-4A15-AA8F-EF1FBEB91F20}" type="slidenum">
              <a:rPr lang="en-US" smtClean="0"/>
              <a:t>21</a:t>
            </a:fld>
            <a:endParaRPr lang="en-US"/>
          </a:p>
        </p:txBody>
      </p:sp>
    </p:spTree>
    <p:extLst>
      <p:ext uri="{BB962C8B-B14F-4D97-AF65-F5344CB8AC3E}">
        <p14:creationId xmlns:p14="http://schemas.microsoft.com/office/powerpoint/2010/main" val="952615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99fa0536c6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99fa0536c6_0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8DFA9-D370-8940-9AD7-4744AA6C7B7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DEBD57-0814-F14E-8A68-C264CF0BA3B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00E2E85A-E99C-DA48-8A71-AD8670BFFC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Tree>
    <p:extLst>
      <p:ext uri="{BB962C8B-B14F-4D97-AF65-F5344CB8AC3E}">
        <p14:creationId xmlns:p14="http://schemas.microsoft.com/office/powerpoint/2010/main" val="3016210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CB76-C3E0-4743-9449-1C78E388E4BD}"/>
              </a:ext>
            </a:extLst>
          </p:cNvPr>
          <p:cNvSpPr>
            <a:spLocks noGrp="1"/>
          </p:cNvSpPr>
          <p:nvPr>
            <p:ph type="title"/>
          </p:nvPr>
        </p:nvSpPr>
        <p:spPr>
          <a:xfrm>
            <a:off x="1569308" y="457200"/>
            <a:ext cx="320271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0CAB11-6E63-8F4D-99AE-B13180CDCE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976AAF6-A8D4-AA43-9F85-D54EF84E5F19}"/>
              </a:ext>
            </a:extLst>
          </p:cNvPr>
          <p:cNvSpPr>
            <a:spLocks noGrp="1"/>
          </p:cNvSpPr>
          <p:nvPr>
            <p:ph type="body" sz="half" idx="2"/>
          </p:nvPr>
        </p:nvSpPr>
        <p:spPr>
          <a:xfrm>
            <a:off x="1569308" y="2057400"/>
            <a:ext cx="320271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47104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939A19-FEB8-1D4A-AA70-15064B46A3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885" y="5717701"/>
            <a:ext cx="2743200" cy="666750"/>
          </a:xfrm>
          <a:prstGeom prst="rect">
            <a:avLst/>
          </a:prstGeom>
        </p:spPr>
      </p:pic>
    </p:spTree>
    <p:extLst>
      <p:ext uri="{BB962C8B-B14F-4D97-AF65-F5344CB8AC3E}">
        <p14:creationId xmlns:p14="http://schemas.microsoft.com/office/powerpoint/2010/main" val="1732695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A7225D6-EC80-084D-B127-98B4E65D35F5}"/>
              </a:ext>
            </a:extLst>
          </p:cNvPr>
          <p:cNvSpPr>
            <a:spLocks noGrp="1"/>
          </p:cNvSpPr>
          <p:nvPr>
            <p:ph type="title"/>
          </p:nvPr>
        </p:nvSpPr>
        <p:spPr>
          <a:xfrm>
            <a:off x="1816442" y="365125"/>
            <a:ext cx="9537358" cy="1325563"/>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DA7E52D-FEAF-A143-BFA2-2A0D6325D4E3}"/>
              </a:ext>
            </a:extLst>
          </p:cNvPr>
          <p:cNvSpPr>
            <a:spLocks noGrp="1"/>
          </p:cNvSpPr>
          <p:nvPr>
            <p:ph idx="1"/>
          </p:nvPr>
        </p:nvSpPr>
        <p:spPr>
          <a:xfrm>
            <a:off x="1816442" y="1825625"/>
            <a:ext cx="95373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245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1B53-55E2-9845-83C6-8F736BD0FB0A}"/>
              </a:ext>
            </a:extLst>
          </p:cNvPr>
          <p:cNvSpPr>
            <a:spLocks noGrp="1"/>
          </p:cNvSpPr>
          <p:nvPr>
            <p:ph type="title"/>
          </p:nvPr>
        </p:nvSpPr>
        <p:spPr>
          <a:xfrm>
            <a:off x="1816442" y="365125"/>
            <a:ext cx="9537358"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AAEC7B-C96E-E446-9DEB-3AE2FCFFD75A}"/>
              </a:ext>
            </a:extLst>
          </p:cNvPr>
          <p:cNvSpPr>
            <a:spLocks noGrp="1"/>
          </p:cNvSpPr>
          <p:nvPr>
            <p:ph idx="1"/>
          </p:nvPr>
        </p:nvSpPr>
        <p:spPr>
          <a:xfrm>
            <a:off x="1816442" y="1825625"/>
            <a:ext cx="9537357"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7251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6E95-002B-0449-B486-2326D78BF69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F92812-1AE2-0B4A-B429-B4BE0F70E11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33755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1B7F4-139A-DA41-9132-A60E66552785}"/>
              </a:ext>
            </a:extLst>
          </p:cNvPr>
          <p:cNvSpPr>
            <a:spLocks noGrp="1"/>
          </p:cNvSpPr>
          <p:nvPr>
            <p:ph type="title"/>
          </p:nvPr>
        </p:nvSpPr>
        <p:spPr>
          <a:xfrm>
            <a:off x="1816442" y="365125"/>
            <a:ext cx="9537358"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9C2062-290A-0D49-9EB8-AB598C41A2DA}"/>
              </a:ext>
            </a:extLst>
          </p:cNvPr>
          <p:cNvSpPr>
            <a:spLocks noGrp="1"/>
          </p:cNvSpPr>
          <p:nvPr>
            <p:ph sz="half" idx="1"/>
          </p:nvPr>
        </p:nvSpPr>
        <p:spPr>
          <a:xfrm>
            <a:off x="1816442" y="1825625"/>
            <a:ext cx="4203358"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CD0F8D-5CBB-2B4A-9DE1-C2794F418BE3}"/>
              </a:ext>
            </a:extLst>
          </p:cNvPr>
          <p:cNvSpPr>
            <a:spLocks noGrp="1"/>
          </p:cNvSpPr>
          <p:nvPr>
            <p:ph sz="half" idx="2"/>
          </p:nvPr>
        </p:nvSpPr>
        <p:spPr>
          <a:xfrm>
            <a:off x="7150442" y="1825625"/>
            <a:ext cx="4203358"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6586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4D285-738D-BA41-99A7-00B20C886209}"/>
              </a:ext>
            </a:extLst>
          </p:cNvPr>
          <p:cNvSpPr>
            <a:spLocks noGrp="1"/>
          </p:cNvSpPr>
          <p:nvPr>
            <p:ph type="title"/>
          </p:nvPr>
        </p:nvSpPr>
        <p:spPr>
          <a:xfrm>
            <a:off x="1882775" y="365125"/>
            <a:ext cx="9472613"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C09DDAB-DFF1-5944-8A6F-B5C7DFB1B388}"/>
              </a:ext>
            </a:extLst>
          </p:cNvPr>
          <p:cNvSpPr>
            <a:spLocks noGrp="1"/>
          </p:cNvSpPr>
          <p:nvPr>
            <p:ph type="body" idx="1"/>
          </p:nvPr>
        </p:nvSpPr>
        <p:spPr>
          <a:xfrm>
            <a:off x="1882775" y="1681163"/>
            <a:ext cx="411480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006A79-2426-BE49-A515-D5466B00C418}"/>
              </a:ext>
            </a:extLst>
          </p:cNvPr>
          <p:cNvSpPr>
            <a:spLocks noGrp="1"/>
          </p:cNvSpPr>
          <p:nvPr>
            <p:ph sz="half" idx="2"/>
          </p:nvPr>
        </p:nvSpPr>
        <p:spPr>
          <a:xfrm>
            <a:off x="1882775" y="2505075"/>
            <a:ext cx="411480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71F5A7-2F1B-F14B-A4AD-69ACB9D54335}"/>
              </a:ext>
            </a:extLst>
          </p:cNvPr>
          <p:cNvSpPr>
            <a:spLocks noGrp="1"/>
          </p:cNvSpPr>
          <p:nvPr>
            <p:ph type="body" sz="quarter" idx="3"/>
          </p:nvPr>
        </p:nvSpPr>
        <p:spPr>
          <a:xfrm>
            <a:off x="7220322" y="1681163"/>
            <a:ext cx="4135065"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2C8067-B702-5E4C-88F5-D8C61CAA6340}"/>
              </a:ext>
            </a:extLst>
          </p:cNvPr>
          <p:cNvSpPr>
            <a:spLocks noGrp="1"/>
          </p:cNvSpPr>
          <p:nvPr>
            <p:ph sz="quarter" idx="4"/>
          </p:nvPr>
        </p:nvSpPr>
        <p:spPr>
          <a:xfrm>
            <a:off x="7220322" y="2505075"/>
            <a:ext cx="41350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0293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87616-3F5D-9A41-9B4C-BBCE188F38C8}"/>
              </a:ext>
            </a:extLst>
          </p:cNvPr>
          <p:cNvSpPr>
            <a:spLocks noGrp="1"/>
          </p:cNvSpPr>
          <p:nvPr>
            <p:ph type="title"/>
          </p:nvPr>
        </p:nvSpPr>
        <p:spPr>
          <a:xfrm>
            <a:off x="1816442" y="365125"/>
            <a:ext cx="9537358"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34127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190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5022-294B-814C-94D1-989147248485}"/>
              </a:ext>
            </a:extLst>
          </p:cNvPr>
          <p:cNvSpPr>
            <a:spLocks noGrp="1"/>
          </p:cNvSpPr>
          <p:nvPr>
            <p:ph type="title"/>
          </p:nvPr>
        </p:nvSpPr>
        <p:spPr>
          <a:xfrm>
            <a:off x="1532238" y="457200"/>
            <a:ext cx="323978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9CD79E-3CE3-BB41-8D7D-5240241E658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F83A95-3093-3345-BB4E-5FFFF9A161FE}"/>
              </a:ext>
            </a:extLst>
          </p:cNvPr>
          <p:cNvSpPr>
            <a:spLocks noGrp="1"/>
          </p:cNvSpPr>
          <p:nvPr>
            <p:ph type="body" sz="half" idx="2"/>
          </p:nvPr>
        </p:nvSpPr>
        <p:spPr>
          <a:xfrm>
            <a:off x="1532238" y="2057400"/>
            <a:ext cx="323978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64099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16EDEF-F411-5A4E-942F-FB5CFF379ECA}"/>
              </a:ext>
            </a:extLst>
          </p:cNvPr>
          <p:cNvSpPr>
            <a:spLocks noGrp="1"/>
          </p:cNvSpPr>
          <p:nvPr>
            <p:ph type="body" idx="1"/>
          </p:nvPr>
        </p:nvSpPr>
        <p:spPr>
          <a:xfrm>
            <a:off x="1816442" y="1825625"/>
            <a:ext cx="95373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6">
            <a:extLst>
              <a:ext uri="{FF2B5EF4-FFF2-40B4-BE49-F238E27FC236}">
                <a16:creationId xmlns:a16="http://schemas.microsoft.com/office/drawing/2014/main" id="{B6ACD9E8-5E22-0B4F-A1BB-F61AB350FB4C}"/>
              </a:ext>
            </a:extLst>
          </p:cNvPr>
          <p:cNvSpPr>
            <a:spLocks noGrp="1"/>
          </p:cNvSpPr>
          <p:nvPr>
            <p:ph type="title"/>
          </p:nvPr>
        </p:nvSpPr>
        <p:spPr>
          <a:xfrm>
            <a:off x="1816442" y="365125"/>
            <a:ext cx="9537358"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307680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www.youtube.com/watch?v=2U81MTBg5tY"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nytimes.com/2017/09/11/us/selfie-monkey-lawsuit-settlement.html?_r=0"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hyperlink" Target="https://law.justia.com/cases/federal/appellate-courts/ca9/16-15469/16-15469-2018-04-23.html" TargetMode="External"/><Relationship Id="rId4" Type="http://schemas.openxmlformats.org/officeDocument/2006/relationships/hyperlink" Target="https://www.nytimes.com/2017/09/11/us/selfie-monkey-lawsuit-settlement.html?_r=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hyperlink" Target="https://www.copyright.gov/circs/circ30.pdf"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hyperlink" Target="https://deepblue.lib.umich.edu/bitstream/handle/2027.42/83329/copyrightability_of_tables_charts_and_graphs.pdf?sequence=1&amp;isAllowed=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k-state.edu/copyright/" TargetMode="Externa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9.sv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 Id="rId6" Type="http://schemas.openxmlformats.org/officeDocument/2006/relationships/hyperlink" Target="https://commons.wikimedia.org/wiki/User:Jacklee" TargetMode="External"/><Relationship Id="rId5" Type="http://schemas.openxmlformats.org/officeDocument/2006/relationships/hyperlink" Target="https://commons.wikimedia.org/wiki/File:Amber_traffic_signal,_Stamford_Road,_Singapore_-_20111210-02.jpg" TargetMode="External"/><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5" Type="http://schemas.openxmlformats.org/officeDocument/2006/relationships/hyperlink" Target="https://librarycopyright.net/resources/digitalslider/index.html" TargetMode="External"/><Relationship Id="rId4" Type="http://schemas.openxmlformats.org/officeDocument/2006/relationships/hyperlink" Target="https://copyright.cornell.edu/publicdomai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hyperlink" Target="https://librarycopyright.net/resources/fairuse/" TargetMode="External"/><Relationship Id="rId7" Type="http://schemas.openxmlformats.org/officeDocument/2006/relationships/image" Target="../media/image46.jpeg"/><Relationship Id="rId2" Type="http://schemas.openxmlformats.org/officeDocument/2006/relationships/hyperlink" Target="https://librarycopyright.net/resources/genie/" TargetMode="External"/><Relationship Id="rId1" Type="http://schemas.openxmlformats.org/officeDocument/2006/relationships/slideLayout" Target="../slideLayouts/slideLayout9.xml"/><Relationship Id="rId6" Type="http://schemas.openxmlformats.org/officeDocument/2006/relationships/hyperlink" Target="https://librarycopyright.net/resources/" TargetMode="External"/><Relationship Id="rId11" Type="http://schemas.openxmlformats.org/officeDocument/2006/relationships/image" Target="../media/image50.png"/><Relationship Id="rId5" Type="http://schemas.openxmlformats.org/officeDocument/2006/relationships/hyperlink" Target="https://librarycopyright.net/resources/exemptions/" TargetMode="External"/><Relationship Id="rId10" Type="http://schemas.openxmlformats.org/officeDocument/2006/relationships/image" Target="../media/image49.jpeg"/><Relationship Id="rId4" Type="http://schemas.openxmlformats.org/officeDocument/2006/relationships/hyperlink" Target="https://librarycopyright.net/resources/digitalslider/" TargetMode="External"/><Relationship Id="rId9"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openxmlformats.org/officeDocument/2006/relationships/hyperlink" Target="https://librarycopyright.net/resources/fairuse/index.php"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hyperlink" Target="https://deepblue.lib.umich.edu/bitstream/handle/2027.42/83329/copyrightability_of_tables_charts_and_graphs.pdf?sequence=1&amp;isAllowed=y" TargetMode="External"/><Relationship Id="rId4" Type="http://schemas.openxmlformats.org/officeDocument/2006/relationships/hyperlink" Target="https://www.good.is/infographics/transparency-who-is-coming-to-america"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mailto:grad@k-state.edu"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hyperlink" Target="mailto:helpdesk@k-state.edu" TargetMode="External"/><Relationship Id="rId4" Type="http://schemas.openxmlformats.org/officeDocument/2006/relationships/hyperlink" Target="https://www.k-state.edu/grad/etdr/reques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hyperlink" Target="https://publications.europa.eu/en/publication-detail/-/publication/464477b3-2559-11e9-8d04-01aa75ed71a1" TargetMode="Externa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hyperlink" Target="https://publications.europa.eu/en/publication-detail/-/publication/464477b3-2559-11e9-8d04-01aa75ed71a1" TargetMode="Externa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diagramDrawing" Target="../diagrams/drawing6.xml"/><Relationship Id="rId18" Type="http://schemas.microsoft.com/office/2007/relationships/diagramDrawing" Target="../diagrams/drawing7.xml"/><Relationship Id="rId3" Type="http://schemas.openxmlformats.org/officeDocument/2006/relationships/diagramLayout" Target="../diagrams/layout5.xml"/><Relationship Id="rId7" Type="http://schemas.openxmlformats.org/officeDocument/2006/relationships/image" Target="../media/image59.png"/><Relationship Id="rId12" Type="http://schemas.openxmlformats.org/officeDocument/2006/relationships/diagramColors" Target="../diagrams/colors6.xml"/><Relationship Id="rId17" Type="http://schemas.openxmlformats.org/officeDocument/2006/relationships/diagramColors" Target="../diagrams/colors7.xml"/><Relationship Id="rId2" Type="http://schemas.openxmlformats.org/officeDocument/2006/relationships/diagramData" Target="../diagrams/data5.xml"/><Relationship Id="rId16" Type="http://schemas.openxmlformats.org/officeDocument/2006/relationships/diagramQuickStyle" Target="../diagrams/quickStyle7.xml"/><Relationship Id="rId1" Type="http://schemas.openxmlformats.org/officeDocument/2006/relationships/slideLayout" Target="../slideLayouts/slideLayout11.xml"/><Relationship Id="rId6" Type="http://schemas.microsoft.com/office/2007/relationships/diagramDrawing" Target="../diagrams/drawing5.xml"/><Relationship Id="rId11" Type="http://schemas.openxmlformats.org/officeDocument/2006/relationships/diagramQuickStyle" Target="../diagrams/quickStyle6.xml"/><Relationship Id="rId5" Type="http://schemas.openxmlformats.org/officeDocument/2006/relationships/diagramColors" Target="../diagrams/colors5.xml"/><Relationship Id="rId15" Type="http://schemas.openxmlformats.org/officeDocument/2006/relationships/diagramLayout" Target="../diagrams/layout7.xml"/><Relationship Id="rId10" Type="http://schemas.openxmlformats.org/officeDocument/2006/relationships/diagramLayout" Target="../diagrams/layout6.xml"/><Relationship Id="rId4" Type="http://schemas.openxmlformats.org/officeDocument/2006/relationships/diagramQuickStyle" Target="../diagrams/quickStyle5.xml"/><Relationship Id="rId9" Type="http://schemas.openxmlformats.org/officeDocument/2006/relationships/diagramData" Target="../diagrams/data6.xml"/><Relationship Id="rId14" Type="http://schemas.openxmlformats.org/officeDocument/2006/relationships/diagramData" Target="../diagrams/data7.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77.jpeg"/><Relationship Id="rId4" Type="http://schemas.openxmlformats.org/officeDocument/2006/relationships/image" Target="../media/image76.sv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80.svg"/><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s://www.metrics-toolkit.org/"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hyperlink" Target="http://library.stonybrook.edu/scholarly-communication/know-journal-legitimate/" TargetMode="External"/><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hyperlink" Target="https://www.flickr.com/photos/drewtarvin/24107842103"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k-state.edu/copyright/" TargetMode="Externa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79CFA-E544-C24C-A317-E644932413D2}"/>
              </a:ext>
            </a:extLst>
          </p:cNvPr>
          <p:cNvSpPr>
            <a:spLocks noGrp="1"/>
          </p:cNvSpPr>
          <p:nvPr>
            <p:ph type="ctrTitle"/>
          </p:nvPr>
        </p:nvSpPr>
        <p:spPr/>
        <p:txBody>
          <a:bodyPr>
            <a:normAutofit fontScale="90000"/>
          </a:bodyPr>
          <a:lstStyle/>
          <a:p>
            <a:r>
              <a:rPr lang="en-US"/>
              <a:t>The Library and Your Research: Copyright, ETDR, and Publishing</a:t>
            </a:r>
          </a:p>
        </p:txBody>
      </p:sp>
      <p:sp>
        <p:nvSpPr>
          <p:cNvPr id="3" name="Subtitle 2">
            <a:extLst>
              <a:ext uri="{FF2B5EF4-FFF2-40B4-BE49-F238E27FC236}">
                <a16:creationId xmlns:a16="http://schemas.microsoft.com/office/drawing/2014/main" id="{8AC92D82-FB5E-2343-ADA3-A7FE1B12984C}"/>
              </a:ext>
            </a:extLst>
          </p:cNvPr>
          <p:cNvSpPr>
            <a:spLocks noGrp="1"/>
          </p:cNvSpPr>
          <p:nvPr>
            <p:ph type="subTitle" idx="1"/>
          </p:nvPr>
        </p:nvSpPr>
        <p:spPr>
          <a:xfrm>
            <a:off x="1524000" y="3602038"/>
            <a:ext cx="9144000" cy="2854413"/>
          </a:xfrm>
        </p:spPr>
        <p:txBody>
          <a:bodyPr vert="horz" lIns="91440" tIns="45720" rIns="91440" bIns="45720" rtlCol="0" anchor="t">
            <a:noAutofit/>
          </a:bodyPr>
          <a:lstStyle/>
          <a:p>
            <a:pPr algn="l"/>
            <a:endParaRPr lang="en-US" b="1"/>
          </a:p>
          <a:p>
            <a:pPr algn="l"/>
            <a:r>
              <a:rPr lang="en-US" sz="1900" b="1"/>
              <a:t>Ryan Otto (he/him)</a:t>
            </a:r>
            <a:endParaRPr lang="en-US" sz="1900" b="1">
              <a:cs typeface="Calibri"/>
            </a:endParaRPr>
          </a:p>
          <a:p>
            <a:pPr algn="l"/>
            <a:r>
              <a:rPr lang="en-US" sz="1900"/>
              <a:t>Scholarly Communication Librarian – Associate Professor</a:t>
            </a:r>
            <a:endParaRPr lang="en-US" sz="1900">
              <a:cs typeface="Calibri"/>
            </a:endParaRPr>
          </a:p>
          <a:p>
            <a:pPr algn="l"/>
            <a:r>
              <a:rPr lang="en-US" sz="1900" b="1">
                <a:cs typeface="Calibri"/>
              </a:rPr>
              <a:t>Gwendolyn Sibley (she/her)</a:t>
            </a:r>
          </a:p>
          <a:p>
            <a:pPr algn="l"/>
            <a:r>
              <a:rPr lang="en-US" sz="1900">
                <a:cs typeface="Calibri"/>
              </a:rPr>
              <a:t>Copyright &amp; Scholarly Communication Librarian – Assistant Professor</a:t>
            </a:r>
          </a:p>
          <a:p>
            <a:pPr algn="l"/>
            <a:endParaRPr lang="en-US">
              <a:cs typeface="Calibri"/>
            </a:endParaRPr>
          </a:p>
        </p:txBody>
      </p:sp>
      <p:cxnSp>
        <p:nvCxnSpPr>
          <p:cNvPr id="4" name="Straight Connector 3">
            <a:extLst>
              <a:ext uri="{FF2B5EF4-FFF2-40B4-BE49-F238E27FC236}">
                <a16:creationId xmlns:a16="http://schemas.microsoft.com/office/drawing/2014/main" id="{5E388D51-E205-CE9E-702D-584A7B0A6CA3}"/>
              </a:ext>
            </a:extLst>
          </p:cNvPr>
          <p:cNvCxnSpPr>
            <a:cxnSpLocks/>
          </p:cNvCxnSpPr>
          <p:nvPr/>
        </p:nvCxnSpPr>
        <p:spPr>
          <a:xfrm>
            <a:off x="3397532" y="3602038"/>
            <a:ext cx="554959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07381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252951" y="694092"/>
            <a:ext cx="10752876" cy="746613"/>
          </a:xfrm>
        </p:spPr>
        <p:txBody>
          <a:bodyPr>
            <a:normAutofit fontScale="90000"/>
          </a:bodyPr>
          <a:lstStyle/>
          <a:p>
            <a:r>
              <a:rPr lang="en-US" altLang="en-US" sz="5333" b="1">
                <a:latin typeface="Lucida Sans" panose="020B0602030504020204" pitchFamily="34" charset="0"/>
                <a:cs typeface="Lucida Sans" panose="020B0602030504020204" pitchFamily="34" charset="0"/>
              </a:rPr>
              <a:t>Bundle of Rights allow you to:</a:t>
            </a:r>
          </a:p>
        </p:txBody>
      </p:sp>
      <p:grpSp>
        <p:nvGrpSpPr>
          <p:cNvPr id="28" name="Group 27">
            <a:extLst>
              <a:ext uri="{FF2B5EF4-FFF2-40B4-BE49-F238E27FC236}">
                <a16:creationId xmlns:a16="http://schemas.microsoft.com/office/drawing/2014/main" id="{503DF80C-F62E-4841-9DAD-9F31774DFD9F}"/>
              </a:ext>
            </a:extLst>
          </p:cNvPr>
          <p:cNvGrpSpPr/>
          <p:nvPr/>
        </p:nvGrpSpPr>
        <p:grpSpPr>
          <a:xfrm>
            <a:off x="1744846" y="1759211"/>
            <a:ext cx="3285008" cy="2104801"/>
            <a:chOff x="1239241" y="1736417"/>
            <a:chExt cx="3285008" cy="210480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645" y="2335369"/>
              <a:ext cx="1505849" cy="1505849"/>
            </a:xfrm>
            <a:prstGeom prst="rect">
              <a:avLst/>
            </a:prstGeom>
            <a:effectLst>
              <a:outerShdw blurRad="50800" dist="38100" dir="2700000" algn="tl" rotWithShape="0">
                <a:prstClr val="black">
                  <a:alpha val="40000"/>
                </a:prstClr>
              </a:outerShdw>
            </a:effectLst>
          </p:spPr>
        </p:pic>
        <p:sp>
          <p:nvSpPr>
            <p:cNvPr id="11" name="TextBox 10"/>
            <p:cNvSpPr txBox="1"/>
            <p:nvPr/>
          </p:nvSpPr>
          <p:spPr>
            <a:xfrm>
              <a:off x="1239241" y="1736417"/>
              <a:ext cx="3285008" cy="461665"/>
            </a:xfrm>
            <a:prstGeom prst="rect">
              <a:avLst/>
            </a:prstGeom>
            <a:noFill/>
            <a:effectLst/>
          </p:spPr>
          <p:txBody>
            <a:bodyPr wrap="square" rtlCol="0">
              <a:spAutoFit/>
            </a:bodyPr>
            <a:lstStyle/>
            <a:p>
              <a:pPr algn="ctr"/>
              <a:r>
                <a:rPr lang="en-US" sz="2400" b="1" u="sng">
                  <a:solidFill>
                    <a:srgbClr val="512888"/>
                  </a:solidFill>
                </a:rPr>
                <a:t>Reproduce</a:t>
              </a:r>
              <a:r>
                <a:rPr lang="en-US" b="1">
                  <a:solidFill>
                    <a:srgbClr val="512888"/>
                  </a:solidFill>
                </a:rPr>
                <a:t> </a:t>
              </a:r>
              <a:r>
                <a:rPr lang="en-US" sz="2000">
                  <a:solidFill>
                    <a:srgbClr val="512888"/>
                  </a:solidFill>
                </a:rPr>
                <a:t>&amp; Make Copies </a:t>
              </a:r>
              <a:endParaRPr lang="en-US">
                <a:solidFill>
                  <a:srgbClr val="512888"/>
                </a:solidFill>
              </a:endParaRPr>
            </a:p>
          </p:txBody>
        </p:sp>
      </p:grpSp>
      <p:grpSp>
        <p:nvGrpSpPr>
          <p:cNvPr id="27" name="Group 26">
            <a:extLst>
              <a:ext uri="{FF2B5EF4-FFF2-40B4-BE49-F238E27FC236}">
                <a16:creationId xmlns:a16="http://schemas.microsoft.com/office/drawing/2014/main" id="{A410F222-C7B5-4894-9AC3-139E5BA4D055}"/>
              </a:ext>
            </a:extLst>
          </p:cNvPr>
          <p:cNvGrpSpPr/>
          <p:nvPr/>
        </p:nvGrpSpPr>
        <p:grpSpPr>
          <a:xfrm>
            <a:off x="1535984" y="3954662"/>
            <a:ext cx="3342873" cy="2034312"/>
            <a:chOff x="1306911" y="3613152"/>
            <a:chExt cx="3342873" cy="2034312"/>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177" y="4078815"/>
              <a:ext cx="1568649" cy="1568649"/>
            </a:xfrm>
            <a:prstGeom prst="rect">
              <a:avLst/>
            </a:prstGeom>
            <a:effectLst>
              <a:outerShdw blurRad="50800" dist="38100" dir="2700000" algn="tl" rotWithShape="0">
                <a:prstClr val="black">
                  <a:alpha val="40000"/>
                </a:prstClr>
              </a:outerShdw>
            </a:effectLst>
          </p:spPr>
        </p:pic>
        <p:sp>
          <p:nvSpPr>
            <p:cNvPr id="14" name="TextBox 13"/>
            <p:cNvSpPr txBox="1"/>
            <p:nvPr/>
          </p:nvSpPr>
          <p:spPr>
            <a:xfrm>
              <a:off x="1306911" y="3613152"/>
              <a:ext cx="3342873" cy="461665"/>
            </a:xfrm>
            <a:prstGeom prst="rect">
              <a:avLst/>
            </a:prstGeom>
            <a:noFill/>
            <a:effectLst/>
          </p:spPr>
          <p:txBody>
            <a:bodyPr wrap="square" rtlCol="0">
              <a:spAutoFit/>
            </a:bodyPr>
            <a:lstStyle/>
            <a:p>
              <a:pPr algn="ctr"/>
              <a:r>
                <a:rPr lang="en-US" sz="2000">
                  <a:solidFill>
                    <a:srgbClr val="512888"/>
                  </a:solidFill>
                </a:rPr>
                <a:t>Prepare</a:t>
              </a:r>
              <a:r>
                <a:rPr lang="en-US" sz="2000" b="1">
                  <a:solidFill>
                    <a:srgbClr val="512888"/>
                  </a:solidFill>
                </a:rPr>
                <a:t> </a:t>
              </a:r>
              <a:r>
                <a:rPr lang="en-US" sz="2400" b="1" u="sng">
                  <a:solidFill>
                    <a:srgbClr val="512888"/>
                  </a:solidFill>
                </a:rPr>
                <a:t>Derivative Works </a:t>
              </a:r>
              <a:endParaRPr lang="en-US" sz="2000" b="1" u="sng">
                <a:solidFill>
                  <a:srgbClr val="512888"/>
                </a:solidFill>
              </a:endParaRPr>
            </a:p>
          </p:txBody>
        </p:sp>
      </p:grpSp>
      <p:grpSp>
        <p:nvGrpSpPr>
          <p:cNvPr id="30" name="Group 29">
            <a:extLst>
              <a:ext uri="{FF2B5EF4-FFF2-40B4-BE49-F238E27FC236}">
                <a16:creationId xmlns:a16="http://schemas.microsoft.com/office/drawing/2014/main" id="{53DB2061-825F-4B0E-AE1E-DF80BF13EFC2}"/>
              </a:ext>
            </a:extLst>
          </p:cNvPr>
          <p:cNvGrpSpPr/>
          <p:nvPr/>
        </p:nvGrpSpPr>
        <p:grpSpPr>
          <a:xfrm>
            <a:off x="5234516" y="1759211"/>
            <a:ext cx="2621792" cy="2054350"/>
            <a:chOff x="4076488" y="2230212"/>
            <a:chExt cx="2621792" cy="205435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6523" y="2778713"/>
              <a:ext cx="1505849" cy="1505849"/>
            </a:xfrm>
            <a:prstGeom prst="rect">
              <a:avLst/>
            </a:prstGeom>
            <a:effectLst>
              <a:outerShdw blurRad="50800" dist="38100" dir="2700000" algn="tl" rotWithShape="0">
                <a:prstClr val="black">
                  <a:alpha val="40000"/>
                </a:prstClr>
              </a:outerShdw>
            </a:effectLst>
          </p:spPr>
        </p:pic>
        <p:sp>
          <p:nvSpPr>
            <p:cNvPr id="15" name="TextBox 14"/>
            <p:cNvSpPr txBox="1"/>
            <p:nvPr/>
          </p:nvSpPr>
          <p:spPr>
            <a:xfrm>
              <a:off x="4076488" y="2230212"/>
              <a:ext cx="2621792" cy="461665"/>
            </a:xfrm>
            <a:prstGeom prst="rect">
              <a:avLst/>
            </a:prstGeom>
            <a:noFill/>
            <a:effectLst/>
          </p:spPr>
          <p:txBody>
            <a:bodyPr wrap="square" rtlCol="0">
              <a:spAutoFit/>
            </a:bodyPr>
            <a:lstStyle/>
            <a:p>
              <a:pPr algn="ctr"/>
              <a:r>
                <a:rPr lang="en-US" sz="2400" b="1" u="sng">
                  <a:solidFill>
                    <a:srgbClr val="512888"/>
                  </a:solidFill>
                </a:rPr>
                <a:t>Distribute</a:t>
              </a:r>
              <a:r>
                <a:rPr lang="en-US" sz="2000" b="1">
                  <a:solidFill>
                    <a:srgbClr val="512888"/>
                  </a:solidFill>
                </a:rPr>
                <a:t> </a:t>
              </a:r>
              <a:r>
                <a:rPr lang="en-US" sz="2000">
                  <a:solidFill>
                    <a:srgbClr val="512888"/>
                  </a:solidFill>
                </a:rPr>
                <a:t>Copies</a:t>
              </a:r>
            </a:p>
          </p:txBody>
        </p:sp>
      </p:grpSp>
      <p:grpSp>
        <p:nvGrpSpPr>
          <p:cNvPr id="31" name="Group 30">
            <a:extLst>
              <a:ext uri="{FF2B5EF4-FFF2-40B4-BE49-F238E27FC236}">
                <a16:creationId xmlns:a16="http://schemas.microsoft.com/office/drawing/2014/main" id="{F634B168-D5EF-4BA7-902A-765328A54943}"/>
              </a:ext>
            </a:extLst>
          </p:cNvPr>
          <p:cNvGrpSpPr/>
          <p:nvPr/>
        </p:nvGrpSpPr>
        <p:grpSpPr>
          <a:xfrm>
            <a:off x="8520500" y="1806660"/>
            <a:ext cx="2766737" cy="1931795"/>
            <a:chOff x="6279335" y="1833932"/>
            <a:chExt cx="2766737" cy="1931795"/>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2761" y="2337422"/>
              <a:ext cx="1428305" cy="1428305"/>
            </a:xfrm>
            <a:prstGeom prst="rect">
              <a:avLst/>
            </a:prstGeom>
            <a:effectLst>
              <a:outerShdw blurRad="50800" dist="38100" dir="2700000" algn="tl" rotWithShape="0">
                <a:prstClr val="black">
                  <a:alpha val="40000"/>
                </a:prstClr>
              </a:outerShdw>
            </a:effectLst>
          </p:spPr>
        </p:pic>
        <p:sp>
          <p:nvSpPr>
            <p:cNvPr id="16" name="TextBox 15"/>
            <p:cNvSpPr txBox="1"/>
            <p:nvPr/>
          </p:nvSpPr>
          <p:spPr>
            <a:xfrm>
              <a:off x="6279335" y="1833932"/>
              <a:ext cx="2766737" cy="461665"/>
            </a:xfrm>
            <a:prstGeom prst="rect">
              <a:avLst/>
            </a:prstGeom>
            <a:noFill/>
            <a:effectLst/>
          </p:spPr>
          <p:txBody>
            <a:bodyPr wrap="square" rtlCol="0">
              <a:spAutoFit/>
            </a:bodyPr>
            <a:lstStyle/>
            <a:p>
              <a:pPr algn="ctr"/>
              <a:r>
                <a:rPr lang="en-US" sz="2400" b="1" u="sng">
                  <a:solidFill>
                    <a:srgbClr val="512888"/>
                  </a:solidFill>
                </a:rPr>
                <a:t>Display</a:t>
              </a:r>
              <a:r>
                <a:rPr lang="en-US" sz="2000" b="1">
                  <a:solidFill>
                    <a:srgbClr val="512888"/>
                  </a:solidFill>
                </a:rPr>
                <a:t> </a:t>
              </a:r>
              <a:r>
                <a:rPr lang="en-US" sz="2000">
                  <a:solidFill>
                    <a:srgbClr val="512888"/>
                  </a:solidFill>
                </a:rPr>
                <a:t>Works Publicly</a:t>
              </a:r>
              <a:endParaRPr lang="en-US">
                <a:solidFill>
                  <a:srgbClr val="512888"/>
                </a:solidFill>
              </a:endParaRPr>
            </a:p>
          </p:txBody>
        </p:sp>
      </p:grpSp>
      <p:grpSp>
        <p:nvGrpSpPr>
          <p:cNvPr id="26" name="Group 25">
            <a:extLst>
              <a:ext uri="{FF2B5EF4-FFF2-40B4-BE49-F238E27FC236}">
                <a16:creationId xmlns:a16="http://schemas.microsoft.com/office/drawing/2014/main" id="{A220685E-9DFE-4CD5-B62D-0DA84323F82B}"/>
              </a:ext>
            </a:extLst>
          </p:cNvPr>
          <p:cNvGrpSpPr/>
          <p:nvPr/>
        </p:nvGrpSpPr>
        <p:grpSpPr>
          <a:xfrm>
            <a:off x="5029419" y="3954890"/>
            <a:ext cx="2932487" cy="2065167"/>
            <a:chOff x="3372733" y="3841408"/>
            <a:chExt cx="2932487" cy="2065167"/>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7865" y="4282358"/>
              <a:ext cx="1624217" cy="1624217"/>
            </a:xfrm>
            <a:prstGeom prst="rect">
              <a:avLst/>
            </a:prstGeom>
            <a:effectLst>
              <a:outerShdw blurRad="50800" dist="38100" dir="2700000" algn="tl" rotWithShape="0">
                <a:prstClr val="black">
                  <a:alpha val="40000"/>
                </a:prstClr>
              </a:outerShdw>
            </a:effectLst>
          </p:spPr>
        </p:pic>
        <p:sp>
          <p:nvSpPr>
            <p:cNvPr id="17" name="TextBox 16"/>
            <p:cNvSpPr txBox="1"/>
            <p:nvPr/>
          </p:nvSpPr>
          <p:spPr>
            <a:xfrm>
              <a:off x="3372733" y="3841408"/>
              <a:ext cx="2932487" cy="461665"/>
            </a:xfrm>
            <a:prstGeom prst="rect">
              <a:avLst/>
            </a:prstGeom>
            <a:noFill/>
            <a:effectLst/>
          </p:spPr>
          <p:txBody>
            <a:bodyPr wrap="square" rtlCol="0">
              <a:spAutoFit/>
            </a:bodyPr>
            <a:lstStyle/>
            <a:p>
              <a:pPr algn="ctr"/>
              <a:r>
                <a:rPr lang="en-US" sz="2400" b="1" u="sng">
                  <a:solidFill>
                    <a:srgbClr val="512888"/>
                  </a:solidFill>
                </a:rPr>
                <a:t>Perform</a:t>
              </a:r>
              <a:r>
                <a:rPr lang="en-US" sz="2000" b="1">
                  <a:solidFill>
                    <a:srgbClr val="512888"/>
                  </a:solidFill>
                </a:rPr>
                <a:t> </a:t>
              </a:r>
              <a:r>
                <a:rPr lang="en-US" sz="2000">
                  <a:solidFill>
                    <a:srgbClr val="512888"/>
                  </a:solidFill>
                </a:rPr>
                <a:t>Works Publicly</a:t>
              </a:r>
            </a:p>
          </p:txBody>
        </p:sp>
      </p:grpSp>
      <p:grpSp>
        <p:nvGrpSpPr>
          <p:cNvPr id="25" name="Group 24">
            <a:extLst>
              <a:ext uri="{FF2B5EF4-FFF2-40B4-BE49-F238E27FC236}">
                <a16:creationId xmlns:a16="http://schemas.microsoft.com/office/drawing/2014/main" id="{14412E7F-C37A-4CE1-8897-2B17F4384DFC}"/>
              </a:ext>
            </a:extLst>
          </p:cNvPr>
          <p:cNvGrpSpPr/>
          <p:nvPr/>
        </p:nvGrpSpPr>
        <p:grpSpPr>
          <a:xfrm>
            <a:off x="8003105" y="3835087"/>
            <a:ext cx="4002722" cy="2198131"/>
            <a:chOff x="5679760" y="3744881"/>
            <a:chExt cx="4002722" cy="2198131"/>
          </a:xfrm>
        </p:grpSpPr>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t="24707"/>
            <a:stretch/>
          </p:blipFill>
          <p:spPr>
            <a:xfrm>
              <a:off x="6480075" y="4610954"/>
              <a:ext cx="1769152" cy="1332058"/>
            </a:xfrm>
            <a:prstGeom prst="rect">
              <a:avLst/>
            </a:prstGeom>
            <a:effectLst>
              <a:outerShdw blurRad="50800" dist="38100" dir="2700000" algn="tl" rotWithShape="0">
                <a:prstClr val="black">
                  <a:alpha val="40000"/>
                </a:prstClr>
              </a:outerShdw>
            </a:effectLst>
          </p:spPr>
        </p:pic>
        <p:sp>
          <p:nvSpPr>
            <p:cNvPr id="18" name="TextBox 17"/>
            <p:cNvSpPr txBox="1"/>
            <p:nvPr/>
          </p:nvSpPr>
          <p:spPr>
            <a:xfrm>
              <a:off x="5679760" y="3744881"/>
              <a:ext cx="4002722" cy="769441"/>
            </a:xfrm>
            <a:prstGeom prst="rect">
              <a:avLst/>
            </a:prstGeom>
            <a:noFill/>
            <a:effectLst/>
          </p:spPr>
          <p:txBody>
            <a:bodyPr wrap="square" rtlCol="0">
              <a:spAutoFit/>
            </a:bodyPr>
            <a:lstStyle/>
            <a:p>
              <a:pPr algn="ctr"/>
              <a:r>
                <a:rPr lang="en-US" sz="2000">
                  <a:solidFill>
                    <a:srgbClr val="512888"/>
                  </a:solidFill>
                </a:rPr>
                <a:t>Perform</a:t>
              </a:r>
              <a:r>
                <a:rPr lang="en-US" sz="2000" b="1">
                  <a:solidFill>
                    <a:srgbClr val="512888"/>
                  </a:solidFill>
                </a:rPr>
                <a:t> </a:t>
              </a:r>
              <a:r>
                <a:rPr lang="en-US" sz="2000">
                  <a:solidFill>
                    <a:srgbClr val="512888"/>
                  </a:solidFill>
                </a:rPr>
                <a:t>Works Publicly through</a:t>
              </a:r>
              <a:br>
                <a:rPr lang="en-US" sz="2000">
                  <a:solidFill>
                    <a:srgbClr val="512888"/>
                  </a:solidFill>
                </a:rPr>
              </a:br>
              <a:r>
                <a:rPr lang="en-US" sz="2400" b="1" u="sng">
                  <a:solidFill>
                    <a:srgbClr val="512888"/>
                  </a:solidFill>
                </a:rPr>
                <a:t>Digital Audio Transmission</a:t>
              </a:r>
              <a:endParaRPr lang="en-US" sz="2000" b="1" u="sng">
                <a:solidFill>
                  <a:srgbClr val="512888"/>
                </a:solidFill>
              </a:endParaRPr>
            </a:p>
          </p:txBody>
        </p:sp>
      </p:grpSp>
      <p:sp>
        <p:nvSpPr>
          <p:cNvPr id="32" name="TextBox 31">
            <a:extLst>
              <a:ext uri="{FF2B5EF4-FFF2-40B4-BE49-F238E27FC236}">
                <a16:creationId xmlns:a16="http://schemas.microsoft.com/office/drawing/2014/main" id="{C4342340-01FC-4D20-A72D-EC45601ECB4D}"/>
              </a:ext>
            </a:extLst>
          </p:cNvPr>
          <p:cNvSpPr txBox="1"/>
          <p:nvPr/>
        </p:nvSpPr>
        <p:spPr>
          <a:xfrm>
            <a:off x="733425" y="6327518"/>
            <a:ext cx="6096000" cy="369332"/>
          </a:xfrm>
          <a:prstGeom prst="rect">
            <a:avLst/>
          </a:prstGeom>
          <a:noFill/>
        </p:spPr>
        <p:txBody>
          <a:bodyPr wrap="square">
            <a:spAutoFit/>
          </a:bodyPr>
          <a:lstStyle/>
          <a:p>
            <a:pPr algn="ctr"/>
            <a:r>
              <a:rPr lang="en-US" sz="1800">
                <a:hlinkClick r:id="rId9"/>
              </a:rPr>
              <a:t>https://www.youtube.com/watch?v=2U81MTBg5tY</a:t>
            </a:r>
            <a:endParaRPr lang="en-US" sz="1800"/>
          </a:p>
        </p:txBody>
      </p:sp>
    </p:spTree>
    <p:extLst>
      <p:ext uri="{BB962C8B-B14F-4D97-AF65-F5344CB8AC3E}">
        <p14:creationId xmlns:p14="http://schemas.microsoft.com/office/powerpoint/2010/main" val="1467544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4E489-3FE8-420A-9F75-9340C0154F26}"/>
              </a:ext>
            </a:extLst>
          </p:cNvPr>
          <p:cNvSpPr>
            <a:spLocks noGrp="1"/>
          </p:cNvSpPr>
          <p:nvPr>
            <p:ph type="title"/>
          </p:nvPr>
        </p:nvSpPr>
        <p:spPr>
          <a:xfrm>
            <a:off x="1372627" y="120742"/>
            <a:ext cx="10658411" cy="950360"/>
          </a:xfrm>
        </p:spPr>
        <p:txBody>
          <a:bodyPr>
            <a:normAutofit/>
          </a:bodyPr>
          <a:lstStyle/>
          <a:p>
            <a:r>
              <a:rPr lang="en-US" sz="4000" b="1">
                <a:latin typeface="Lucida Sans" panose="020B0602030504020204" pitchFamily="34" charset="0"/>
              </a:rPr>
              <a:t>What’s Not Protected:</a:t>
            </a:r>
          </a:p>
        </p:txBody>
      </p:sp>
      <p:sp>
        <p:nvSpPr>
          <p:cNvPr id="8" name="Rectangle 7">
            <a:extLst>
              <a:ext uri="{FF2B5EF4-FFF2-40B4-BE49-F238E27FC236}">
                <a16:creationId xmlns:a16="http://schemas.microsoft.com/office/drawing/2014/main" id="{BA529631-BE2C-402B-B149-9A2A00805E39}"/>
              </a:ext>
            </a:extLst>
          </p:cNvPr>
          <p:cNvSpPr/>
          <p:nvPr/>
        </p:nvSpPr>
        <p:spPr>
          <a:xfrm>
            <a:off x="6174768" y="5929142"/>
            <a:ext cx="4317375" cy="415498"/>
          </a:xfrm>
          <a:prstGeom prst="rect">
            <a:avLst/>
          </a:prstGeom>
        </p:spPr>
        <p:txBody>
          <a:bodyPr wrap="square">
            <a:spAutoFit/>
          </a:bodyPr>
          <a:lstStyle/>
          <a:p>
            <a:r>
              <a:rPr lang="en-US" sz="1050">
                <a:solidFill>
                  <a:srgbClr val="666666"/>
                </a:solidFill>
                <a:latin typeface="nyt-imperial"/>
              </a:rPr>
              <a:t>A selfie taken in 2011 by Naruto, a monkey in Indonesia.</a:t>
            </a:r>
          </a:p>
          <a:p>
            <a:r>
              <a:rPr lang="en-US" sz="1050">
                <a:solidFill>
                  <a:srgbClr val="888888"/>
                </a:solidFill>
                <a:latin typeface="nyt-imperial"/>
                <a:hlinkClick r:id="rId3"/>
              </a:rPr>
              <a:t>Credit...David Slaters/Caters News</a:t>
            </a:r>
            <a:endParaRPr lang="en-US" sz="1050"/>
          </a:p>
        </p:txBody>
      </p:sp>
      <p:sp>
        <p:nvSpPr>
          <p:cNvPr id="21" name="TextBox 20">
            <a:extLst>
              <a:ext uri="{FF2B5EF4-FFF2-40B4-BE49-F238E27FC236}">
                <a16:creationId xmlns:a16="http://schemas.microsoft.com/office/drawing/2014/main" id="{4243280D-5200-4925-A896-E93D8D2D27F9}"/>
              </a:ext>
            </a:extLst>
          </p:cNvPr>
          <p:cNvSpPr txBox="1"/>
          <p:nvPr/>
        </p:nvSpPr>
        <p:spPr>
          <a:xfrm>
            <a:off x="1223766" y="2011008"/>
            <a:ext cx="669852" cy="584775"/>
          </a:xfrm>
          <a:prstGeom prst="rect">
            <a:avLst/>
          </a:prstGeom>
          <a:noFill/>
        </p:spPr>
        <p:txBody>
          <a:bodyPr wrap="square" rtlCol="0">
            <a:spAutoFit/>
          </a:bodyPr>
          <a:lstStyle/>
          <a:p>
            <a:r>
              <a:rPr lang="en-US" sz="3200"/>
              <a:t>1.</a:t>
            </a:r>
          </a:p>
        </p:txBody>
      </p:sp>
      <p:sp>
        <p:nvSpPr>
          <p:cNvPr id="22" name="Rectangle: Rounded Corners 21">
            <a:extLst>
              <a:ext uri="{FF2B5EF4-FFF2-40B4-BE49-F238E27FC236}">
                <a16:creationId xmlns:a16="http://schemas.microsoft.com/office/drawing/2014/main" id="{7A0CC536-CD40-4998-905F-F53ADC3559F4}"/>
              </a:ext>
            </a:extLst>
          </p:cNvPr>
          <p:cNvSpPr/>
          <p:nvPr/>
        </p:nvSpPr>
        <p:spPr>
          <a:xfrm>
            <a:off x="1679936" y="2053525"/>
            <a:ext cx="1841596" cy="108452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Lucida Sans" panose="020B0602030504020204" pitchFamily="34" charset="0"/>
              </a:rPr>
              <a:t>Facts &amp; Data</a:t>
            </a:r>
          </a:p>
        </p:txBody>
      </p:sp>
      <p:sp>
        <p:nvSpPr>
          <p:cNvPr id="23" name="Rectangle: Rounded Corners 22">
            <a:extLst>
              <a:ext uri="{FF2B5EF4-FFF2-40B4-BE49-F238E27FC236}">
                <a16:creationId xmlns:a16="http://schemas.microsoft.com/office/drawing/2014/main" id="{0A4C4C45-3896-40E6-8CDD-9A4770693201}"/>
              </a:ext>
            </a:extLst>
          </p:cNvPr>
          <p:cNvSpPr/>
          <p:nvPr/>
        </p:nvSpPr>
        <p:spPr>
          <a:xfrm>
            <a:off x="4184310" y="2053523"/>
            <a:ext cx="1841596" cy="1084521"/>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Lucida Sans" panose="020B0602030504020204" pitchFamily="34" charset="0"/>
              </a:rPr>
              <a:t>Ideas</a:t>
            </a:r>
          </a:p>
        </p:txBody>
      </p:sp>
      <p:sp>
        <p:nvSpPr>
          <p:cNvPr id="24" name="Rectangle: Rounded Corners 23">
            <a:extLst>
              <a:ext uri="{FF2B5EF4-FFF2-40B4-BE49-F238E27FC236}">
                <a16:creationId xmlns:a16="http://schemas.microsoft.com/office/drawing/2014/main" id="{402BB063-9029-4C93-AAE0-297A1FBADFB8}"/>
              </a:ext>
            </a:extLst>
          </p:cNvPr>
          <p:cNvSpPr/>
          <p:nvPr/>
        </p:nvSpPr>
        <p:spPr>
          <a:xfrm>
            <a:off x="6811237" y="2053525"/>
            <a:ext cx="1977656" cy="108452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Lucida Sans" panose="020B0602030504020204" pitchFamily="34" charset="0"/>
              </a:rPr>
              <a:t>Names &amp; Slogans</a:t>
            </a:r>
          </a:p>
        </p:txBody>
      </p:sp>
      <p:sp>
        <p:nvSpPr>
          <p:cNvPr id="25" name="Rectangle: Rounded Corners 24">
            <a:extLst>
              <a:ext uri="{FF2B5EF4-FFF2-40B4-BE49-F238E27FC236}">
                <a16:creationId xmlns:a16="http://schemas.microsoft.com/office/drawing/2014/main" id="{2EFFA70A-9B93-4C82-B10D-33B6A2399AB4}"/>
              </a:ext>
            </a:extLst>
          </p:cNvPr>
          <p:cNvSpPr/>
          <p:nvPr/>
        </p:nvSpPr>
        <p:spPr>
          <a:xfrm>
            <a:off x="9536726" y="2053524"/>
            <a:ext cx="1977656" cy="1084521"/>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Lucida Sans" panose="020B0602030504020204" pitchFamily="34" charset="0"/>
              </a:rPr>
              <a:t>Useful Articles</a:t>
            </a:r>
          </a:p>
        </p:txBody>
      </p:sp>
      <p:sp>
        <p:nvSpPr>
          <p:cNvPr id="26" name="TextBox 25">
            <a:extLst>
              <a:ext uri="{FF2B5EF4-FFF2-40B4-BE49-F238E27FC236}">
                <a16:creationId xmlns:a16="http://schemas.microsoft.com/office/drawing/2014/main" id="{45A0685B-5D36-43CE-90A2-927DF0830C66}"/>
              </a:ext>
            </a:extLst>
          </p:cNvPr>
          <p:cNvSpPr txBox="1"/>
          <p:nvPr/>
        </p:nvSpPr>
        <p:spPr>
          <a:xfrm>
            <a:off x="3765545" y="2011005"/>
            <a:ext cx="669852" cy="584775"/>
          </a:xfrm>
          <a:prstGeom prst="rect">
            <a:avLst/>
          </a:prstGeom>
          <a:noFill/>
        </p:spPr>
        <p:txBody>
          <a:bodyPr wrap="square" rtlCol="0">
            <a:spAutoFit/>
          </a:bodyPr>
          <a:lstStyle/>
          <a:p>
            <a:r>
              <a:rPr lang="en-US" sz="3200"/>
              <a:t>2.</a:t>
            </a:r>
          </a:p>
        </p:txBody>
      </p:sp>
      <p:sp>
        <p:nvSpPr>
          <p:cNvPr id="27" name="TextBox 26">
            <a:extLst>
              <a:ext uri="{FF2B5EF4-FFF2-40B4-BE49-F238E27FC236}">
                <a16:creationId xmlns:a16="http://schemas.microsoft.com/office/drawing/2014/main" id="{21A25BB0-8B2A-4216-864E-C6585EFF52C1}"/>
              </a:ext>
            </a:extLst>
          </p:cNvPr>
          <p:cNvSpPr txBox="1"/>
          <p:nvPr/>
        </p:nvSpPr>
        <p:spPr>
          <a:xfrm>
            <a:off x="6400929" y="2011006"/>
            <a:ext cx="669852" cy="584775"/>
          </a:xfrm>
          <a:prstGeom prst="rect">
            <a:avLst/>
          </a:prstGeom>
          <a:noFill/>
        </p:spPr>
        <p:txBody>
          <a:bodyPr wrap="square" rtlCol="0">
            <a:spAutoFit/>
          </a:bodyPr>
          <a:lstStyle/>
          <a:p>
            <a:r>
              <a:rPr lang="en-US" sz="3200"/>
              <a:t>3.</a:t>
            </a:r>
          </a:p>
        </p:txBody>
      </p:sp>
      <p:sp>
        <p:nvSpPr>
          <p:cNvPr id="28" name="TextBox 27">
            <a:extLst>
              <a:ext uri="{FF2B5EF4-FFF2-40B4-BE49-F238E27FC236}">
                <a16:creationId xmlns:a16="http://schemas.microsoft.com/office/drawing/2014/main" id="{5FD3C875-D3F6-4119-AEA7-05F86EA6A80B}"/>
              </a:ext>
            </a:extLst>
          </p:cNvPr>
          <p:cNvSpPr txBox="1"/>
          <p:nvPr/>
        </p:nvSpPr>
        <p:spPr>
          <a:xfrm>
            <a:off x="9069163" y="2011005"/>
            <a:ext cx="669852" cy="584775"/>
          </a:xfrm>
          <a:prstGeom prst="rect">
            <a:avLst/>
          </a:prstGeom>
          <a:noFill/>
        </p:spPr>
        <p:txBody>
          <a:bodyPr wrap="square" rtlCol="0">
            <a:spAutoFit/>
          </a:bodyPr>
          <a:lstStyle/>
          <a:p>
            <a:r>
              <a:rPr lang="en-US" sz="3200"/>
              <a:t>4.</a:t>
            </a:r>
          </a:p>
        </p:txBody>
      </p:sp>
    </p:spTree>
    <p:extLst>
      <p:ext uri="{BB962C8B-B14F-4D97-AF65-F5344CB8AC3E}">
        <p14:creationId xmlns:p14="http://schemas.microsoft.com/office/powerpoint/2010/main" val="1410033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4E489-3FE8-420A-9F75-9340C0154F26}"/>
              </a:ext>
            </a:extLst>
          </p:cNvPr>
          <p:cNvSpPr>
            <a:spLocks noGrp="1"/>
          </p:cNvSpPr>
          <p:nvPr>
            <p:ph type="title"/>
          </p:nvPr>
        </p:nvSpPr>
        <p:spPr>
          <a:xfrm>
            <a:off x="1372627" y="120742"/>
            <a:ext cx="10658411" cy="950360"/>
          </a:xfrm>
        </p:spPr>
        <p:txBody>
          <a:bodyPr>
            <a:normAutofit/>
          </a:bodyPr>
          <a:lstStyle/>
          <a:p>
            <a:r>
              <a:rPr lang="en-US" sz="4000" b="1">
                <a:latin typeface="Lucida Sans" panose="020B0602030504020204" pitchFamily="34" charset="0"/>
              </a:rPr>
              <a:t>What’s Not Protected:</a:t>
            </a:r>
          </a:p>
        </p:txBody>
      </p:sp>
      <p:sp>
        <p:nvSpPr>
          <p:cNvPr id="10" name="Rectangle: Rounded Corners 9">
            <a:extLst>
              <a:ext uri="{FF2B5EF4-FFF2-40B4-BE49-F238E27FC236}">
                <a16:creationId xmlns:a16="http://schemas.microsoft.com/office/drawing/2014/main" id="{C259E587-CB6C-4B83-80EB-27232888BEB8}"/>
              </a:ext>
            </a:extLst>
          </p:cNvPr>
          <p:cNvSpPr/>
          <p:nvPr/>
        </p:nvSpPr>
        <p:spPr>
          <a:xfrm>
            <a:off x="1679936" y="4190869"/>
            <a:ext cx="1841596" cy="108452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Lucida Sans" panose="020B0602030504020204" pitchFamily="34" charset="0"/>
              </a:rPr>
              <a:t>Not Creative</a:t>
            </a:r>
          </a:p>
        </p:txBody>
      </p:sp>
      <p:sp>
        <p:nvSpPr>
          <p:cNvPr id="12" name="Rectangle: Rounded Corners 11">
            <a:extLst>
              <a:ext uri="{FF2B5EF4-FFF2-40B4-BE49-F238E27FC236}">
                <a16:creationId xmlns:a16="http://schemas.microsoft.com/office/drawing/2014/main" id="{D322035A-6685-4AE1-89D8-96EC1EE81F63}"/>
              </a:ext>
            </a:extLst>
          </p:cNvPr>
          <p:cNvSpPr/>
          <p:nvPr/>
        </p:nvSpPr>
        <p:spPr>
          <a:xfrm>
            <a:off x="4184310" y="4186846"/>
            <a:ext cx="1841596" cy="108452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Lucida Sans" panose="020B0602030504020204" pitchFamily="34" charset="0"/>
              </a:rPr>
              <a:t>Not Fixed</a:t>
            </a:r>
          </a:p>
        </p:txBody>
      </p:sp>
      <p:sp>
        <p:nvSpPr>
          <p:cNvPr id="14" name="Rectangle: Rounded Corners 13">
            <a:extLst>
              <a:ext uri="{FF2B5EF4-FFF2-40B4-BE49-F238E27FC236}">
                <a16:creationId xmlns:a16="http://schemas.microsoft.com/office/drawing/2014/main" id="{667D1029-C0B6-4E13-B965-FAD226742E8E}"/>
              </a:ext>
            </a:extLst>
          </p:cNvPr>
          <p:cNvSpPr/>
          <p:nvPr/>
        </p:nvSpPr>
        <p:spPr>
          <a:xfrm>
            <a:off x="6811237" y="4186848"/>
            <a:ext cx="1977656" cy="108452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Lucida Sans"/>
              </a:rPr>
              <a:t>Part of </a:t>
            </a:r>
            <a:r>
              <a:rPr lang="en-US" sz="2400" err="1">
                <a:solidFill>
                  <a:schemeClr val="tx1"/>
                </a:solidFill>
                <a:latin typeface="Lucida Sans"/>
              </a:rPr>
              <a:t>TrademarkLaw</a:t>
            </a:r>
            <a:endParaRPr lang="en-US" sz="2400" err="1">
              <a:solidFill>
                <a:schemeClr val="tx1"/>
              </a:solidFill>
              <a:latin typeface="Lucida Sans" panose="020B0602030504020204" pitchFamily="34" charset="0"/>
            </a:endParaRPr>
          </a:p>
        </p:txBody>
      </p:sp>
      <p:sp>
        <p:nvSpPr>
          <p:cNvPr id="16" name="Rectangle: Rounded Corners 15">
            <a:extLst>
              <a:ext uri="{FF2B5EF4-FFF2-40B4-BE49-F238E27FC236}">
                <a16:creationId xmlns:a16="http://schemas.microsoft.com/office/drawing/2014/main" id="{D2D0D375-7FF7-485D-B752-71161F1C3D0E}"/>
              </a:ext>
            </a:extLst>
          </p:cNvPr>
          <p:cNvSpPr/>
          <p:nvPr/>
        </p:nvSpPr>
        <p:spPr>
          <a:xfrm>
            <a:off x="9536726" y="4186847"/>
            <a:ext cx="1977656" cy="108452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Lucida Sans" panose="020B0602030504020204" pitchFamily="34" charset="0"/>
              </a:rPr>
              <a:t>Not Original</a:t>
            </a:r>
          </a:p>
        </p:txBody>
      </p:sp>
      <p:sp>
        <p:nvSpPr>
          <p:cNvPr id="17" name="TextBox 16">
            <a:extLst>
              <a:ext uri="{FF2B5EF4-FFF2-40B4-BE49-F238E27FC236}">
                <a16:creationId xmlns:a16="http://schemas.microsoft.com/office/drawing/2014/main" id="{DCA647FA-26F1-44BB-ACCA-B48E0BEB107A}"/>
              </a:ext>
            </a:extLst>
          </p:cNvPr>
          <p:cNvSpPr txBox="1"/>
          <p:nvPr/>
        </p:nvSpPr>
        <p:spPr>
          <a:xfrm>
            <a:off x="1223766" y="2011008"/>
            <a:ext cx="669852" cy="584775"/>
          </a:xfrm>
          <a:prstGeom prst="rect">
            <a:avLst/>
          </a:prstGeom>
          <a:noFill/>
        </p:spPr>
        <p:txBody>
          <a:bodyPr wrap="square" rtlCol="0">
            <a:spAutoFit/>
          </a:bodyPr>
          <a:lstStyle/>
          <a:p>
            <a:r>
              <a:rPr lang="en-US" sz="3200"/>
              <a:t>1.</a:t>
            </a:r>
          </a:p>
        </p:txBody>
      </p:sp>
      <p:sp>
        <p:nvSpPr>
          <p:cNvPr id="3" name="Arrow: Down 2">
            <a:extLst>
              <a:ext uri="{FF2B5EF4-FFF2-40B4-BE49-F238E27FC236}">
                <a16:creationId xmlns:a16="http://schemas.microsoft.com/office/drawing/2014/main" id="{3D6C090D-1A08-481F-9848-56FF0EBCDD8C}"/>
              </a:ext>
            </a:extLst>
          </p:cNvPr>
          <p:cNvSpPr/>
          <p:nvPr/>
        </p:nvSpPr>
        <p:spPr>
          <a:xfrm>
            <a:off x="2425296" y="3246953"/>
            <a:ext cx="350875" cy="835009"/>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6579F9B0-E4F3-4FFF-9FCB-EAB1219B8F3A}"/>
              </a:ext>
            </a:extLst>
          </p:cNvPr>
          <p:cNvSpPr/>
          <p:nvPr/>
        </p:nvSpPr>
        <p:spPr>
          <a:xfrm>
            <a:off x="10350116" y="3275291"/>
            <a:ext cx="350875" cy="835009"/>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EF0BBA4B-1376-4108-A8CF-7160305AC0FF}"/>
              </a:ext>
            </a:extLst>
          </p:cNvPr>
          <p:cNvSpPr/>
          <p:nvPr/>
        </p:nvSpPr>
        <p:spPr>
          <a:xfrm>
            <a:off x="7594614" y="3244939"/>
            <a:ext cx="350875" cy="835009"/>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92D50E8A-02E8-494D-9EC4-6D008D9A496A}"/>
              </a:ext>
            </a:extLst>
          </p:cNvPr>
          <p:cNvSpPr/>
          <p:nvPr/>
        </p:nvSpPr>
        <p:spPr>
          <a:xfrm>
            <a:off x="4929670" y="3244940"/>
            <a:ext cx="350875" cy="835009"/>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3188B015-6055-4C09-B162-3F65223BE3CF}"/>
              </a:ext>
            </a:extLst>
          </p:cNvPr>
          <p:cNvSpPr/>
          <p:nvPr/>
        </p:nvSpPr>
        <p:spPr>
          <a:xfrm>
            <a:off x="1679936" y="2053525"/>
            <a:ext cx="1841596" cy="1084521"/>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Lucida Sans" panose="020B0602030504020204" pitchFamily="34" charset="0"/>
              </a:rPr>
              <a:t>Facts &amp; Data</a:t>
            </a:r>
          </a:p>
        </p:txBody>
      </p:sp>
      <p:sp>
        <p:nvSpPr>
          <p:cNvPr id="25" name="Rectangle: Rounded Corners 24">
            <a:extLst>
              <a:ext uri="{FF2B5EF4-FFF2-40B4-BE49-F238E27FC236}">
                <a16:creationId xmlns:a16="http://schemas.microsoft.com/office/drawing/2014/main" id="{D0FAF619-8924-4FDB-83BA-5DF7EE856824}"/>
              </a:ext>
            </a:extLst>
          </p:cNvPr>
          <p:cNvSpPr/>
          <p:nvPr/>
        </p:nvSpPr>
        <p:spPr>
          <a:xfrm>
            <a:off x="4184310" y="2053523"/>
            <a:ext cx="1841596" cy="1084521"/>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Lucida Sans" panose="020B0602030504020204" pitchFamily="34" charset="0"/>
              </a:rPr>
              <a:t>Ideas</a:t>
            </a:r>
          </a:p>
        </p:txBody>
      </p:sp>
      <p:sp>
        <p:nvSpPr>
          <p:cNvPr id="26" name="Rectangle: Rounded Corners 25">
            <a:extLst>
              <a:ext uri="{FF2B5EF4-FFF2-40B4-BE49-F238E27FC236}">
                <a16:creationId xmlns:a16="http://schemas.microsoft.com/office/drawing/2014/main" id="{C4333B6E-5FB2-4417-8162-F90A04BC8CDD}"/>
              </a:ext>
            </a:extLst>
          </p:cNvPr>
          <p:cNvSpPr/>
          <p:nvPr/>
        </p:nvSpPr>
        <p:spPr>
          <a:xfrm>
            <a:off x="6811237" y="2053525"/>
            <a:ext cx="1977656" cy="108452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Lucida Sans" panose="020B0602030504020204" pitchFamily="34" charset="0"/>
              </a:rPr>
              <a:t>Names &amp; Slogans</a:t>
            </a:r>
          </a:p>
        </p:txBody>
      </p:sp>
      <p:sp>
        <p:nvSpPr>
          <p:cNvPr id="27" name="Rectangle: Rounded Corners 26">
            <a:extLst>
              <a:ext uri="{FF2B5EF4-FFF2-40B4-BE49-F238E27FC236}">
                <a16:creationId xmlns:a16="http://schemas.microsoft.com/office/drawing/2014/main" id="{FF2A5E31-E57E-44B0-B9DE-6C3BC2FF8548}"/>
              </a:ext>
            </a:extLst>
          </p:cNvPr>
          <p:cNvSpPr/>
          <p:nvPr/>
        </p:nvSpPr>
        <p:spPr>
          <a:xfrm>
            <a:off x="9536726" y="2053524"/>
            <a:ext cx="1977656" cy="1084521"/>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Lucida Sans" panose="020B0602030504020204" pitchFamily="34" charset="0"/>
              </a:rPr>
              <a:t>Useful Articles</a:t>
            </a:r>
          </a:p>
        </p:txBody>
      </p:sp>
      <p:sp>
        <p:nvSpPr>
          <p:cNvPr id="29" name="TextBox 28">
            <a:extLst>
              <a:ext uri="{FF2B5EF4-FFF2-40B4-BE49-F238E27FC236}">
                <a16:creationId xmlns:a16="http://schemas.microsoft.com/office/drawing/2014/main" id="{DAAF784B-14DC-49F8-B2CE-A08A95CB01F5}"/>
              </a:ext>
            </a:extLst>
          </p:cNvPr>
          <p:cNvSpPr txBox="1"/>
          <p:nvPr/>
        </p:nvSpPr>
        <p:spPr>
          <a:xfrm>
            <a:off x="3765545" y="2011005"/>
            <a:ext cx="669852" cy="584775"/>
          </a:xfrm>
          <a:prstGeom prst="rect">
            <a:avLst/>
          </a:prstGeom>
          <a:noFill/>
        </p:spPr>
        <p:txBody>
          <a:bodyPr wrap="square" rtlCol="0">
            <a:spAutoFit/>
          </a:bodyPr>
          <a:lstStyle/>
          <a:p>
            <a:r>
              <a:rPr lang="en-US" sz="3200"/>
              <a:t>2.</a:t>
            </a:r>
          </a:p>
        </p:txBody>
      </p:sp>
      <p:sp>
        <p:nvSpPr>
          <p:cNvPr id="30" name="TextBox 29">
            <a:extLst>
              <a:ext uri="{FF2B5EF4-FFF2-40B4-BE49-F238E27FC236}">
                <a16:creationId xmlns:a16="http://schemas.microsoft.com/office/drawing/2014/main" id="{9C318020-CA3D-4DB0-9E39-9F8CE3702942}"/>
              </a:ext>
            </a:extLst>
          </p:cNvPr>
          <p:cNvSpPr txBox="1"/>
          <p:nvPr/>
        </p:nvSpPr>
        <p:spPr>
          <a:xfrm>
            <a:off x="6400929" y="2011006"/>
            <a:ext cx="669852" cy="584775"/>
          </a:xfrm>
          <a:prstGeom prst="rect">
            <a:avLst/>
          </a:prstGeom>
          <a:noFill/>
        </p:spPr>
        <p:txBody>
          <a:bodyPr wrap="square" rtlCol="0">
            <a:spAutoFit/>
          </a:bodyPr>
          <a:lstStyle/>
          <a:p>
            <a:r>
              <a:rPr lang="en-US" sz="3200"/>
              <a:t>3.</a:t>
            </a:r>
          </a:p>
        </p:txBody>
      </p:sp>
      <p:sp>
        <p:nvSpPr>
          <p:cNvPr id="31" name="TextBox 30">
            <a:extLst>
              <a:ext uri="{FF2B5EF4-FFF2-40B4-BE49-F238E27FC236}">
                <a16:creationId xmlns:a16="http://schemas.microsoft.com/office/drawing/2014/main" id="{711BE5AF-4DD5-497D-8C39-2A07C7EE2678}"/>
              </a:ext>
            </a:extLst>
          </p:cNvPr>
          <p:cNvSpPr txBox="1"/>
          <p:nvPr/>
        </p:nvSpPr>
        <p:spPr>
          <a:xfrm>
            <a:off x="9069163" y="2011005"/>
            <a:ext cx="669852" cy="584775"/>
          </a:xfrm>
          <a:prstGeom prst="rect">
            <a:avLst/>
          </a:prstGeom>
          <a:noFill/>
        </p:spPr>
        <p:txBody>
          <a:bodyPr wrap="square" rtlCol="0">
            <a:spAutoFit/>
          </a:bodyPr>
          <a:lstStyle/>
          <a:p>
            <a:r>
              <a:rPr lang="en-US" sz="3200"/>
              <a:t>4.</a:t>
            </a:r>
          </a:p>
        </p:txBody>
      </p:sp>
    </p:spTree>
    <p:extLst>
      <p:ext uri="{BB962C8B-B14F-4D97-AF65-F5344CB8AC3E}">
        <p14:creationId xmlns:p14="http://schemas.microsoft.com/office/powerpoint/2010/main" val="165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4E489-3FE8-420A-9F75-9340C0154F26}"/>
              </a:ext>
            </a:extLst>
          </p:cNvPr>
          <p:cNvSpPr>
            <a:spLocks noGrp="1"/>
          </p:cNvSpPr>
          <p:nvPr>
            <p:ph type="title"/>
          </p:nvPr>
        </p:nvSpPr>
        <p:spPr>
          <a:xfrm>
            <a:off x="1372627" y="120742"/>
            <a:ext cx="10658411" cy="950360"/>
          </a:xfrm>
        </p:spPr>
        <p:txBody>
          <a:bodyPr>
            <a:normAutofit/>
          </a:bodyPr>
          <a:lstStyle/>
          <a:p>
            <a:r>
              <a:rPr lang="en-US" sz="4400" b="1">
                <a:latin typeface="Lucida Sans" panose="020B0602030504020204" pitchFamily="34" charset="0"/>
              </a:rPr>
              <a:t>What’s also Not Protected:</a:t>
            </a:r>
          </a:p>
        </p:txBody>
      </p:sp>
      <p:sp>
        <p:nvSpPr>
          <p:cNvPr id="4" name="Text Placeholder 3">
            <a:extLst>
              <a:ext uri="{FF2B5EF4-FFF2-40B4-BE49-F238E27FC236}">
                <a16:creationId xmlns:a16="http://schemas.microsoft.com/office/drawing/2014/main" id="{743B46B5-50D9-496A-9ED6-76D39E54B9B5}"/>
              </a:ext>
            </a:extLst>
          </p:cNvPr>
          <p:cNvSpPr>
            <a:spLocks noGrp="1"/>
          </p:cNvSpPr>
          <p:nvPr>
            <p:ph type="body" sz="half" idx="2"/>
          </p:nvPr>
        </p:nvSpPr>
        <p:spPr>
          <a:xfrm>
            <a:off x="1281632" y="1571513"/>
            <a:ext cx="4646555" cy="4914699"/>
          </a:xfrm>
        </p:spPr>
        <p:txBody>
          <a:bodyPr>
            <a:normAutofit/>
          </a:bodyPr>
          <a:lstStyle/>
          <a:p>
            <a:pPr marL="285750" indent="-285750">
              <a:spcBef>
                <a:spcPts val="600"/>
              </a:spcBef>
              <a:spcAft>
                <a:spcPts val="1200"/>
              </a:spcAft>
              <a:buFont typeface="Arial" panose="020B0604020202020204" pitchFamily="34" charset="0"/>
              <a:buChar char="•"/>
            </a:pPr>
            <a:r>
              <a:rPr lang="en-US" sz="2800"/>
              <a:t>Non-Human Creations: </a:t>
            </a:r>
          </a:p>
          <a:p>
            <a:pPr marL="742950" lvl="1" indent="-285750">
              <a:spcBef>
                <a:spcPts val="600"/>
              </a:spcBef>
              <a:spcAft>
                <a:spcPts val="1200"/>
              </a:spcAft>
              <a:buFont typeface="Arial" panose="020B0604020202020204" pitchFamily="34" charset="0"/>
              <a:buChar char="•"/>
            </a:pPr>
            <a:r>
              <a:rPr lang="en-US" sz="2600"/>
              <a:t>Works Created by Animals</a:t>
            </a:r>
          </a:p>
          <a:p>
            <a:pPr marL="742950" lvl="1" indent="-285750">
              <a:spcBef>
                <a:spcPts val="600"/>
              </a:spcBef>
              <a:spcAft>
                <a:spcPts val="1200"/>
              </a:spcAft>
              <a:buFont typeface="Arial" panose="020B0604020202020204" pitchFamily="34" charset="0"/>
              <a:buChar char="•"/>
            </a:pPr>
            <a:r>
              <a:rPr lang="en-US" sz="2600"/>
              <a:t>Works generated by Artificial Intelligence (AI)</a:t>
            </a:r>
          </a:p>
          <a:p>
            <a:pPr marL="742950" lvl="1" indent="-285750">
              <a:spcBef>
                <a:spcPts val="600"/>
              </a:spcBef>
              <a:spcAft>
                <a:spcPts val="1200"/>
              </a:spcAft>
              <a:buFont typeface="Arial" panose="020B0604020202020204" pitchFamily="34" charset="0"/>
              <a:buChar char="•"/>
            </a:pPr>
            <a:r>
              <a:rPr lang="en-US" sz="2600"/>
              <a:t>Natural objects such as rocks or trees</a:t>
            </a:r>
          </a:p>
          <a:p>
            <a:endParaRPr lang="en-US"/>
          </a:p>
        </p:txBody>
      </p:sp>
      <p:pic>
        <p:nvPicPr>
          <p:cNvPr id="7" name="Picture Placeholder 6">
            <a:extLst>
              <a:ext uri="{FF2B5EF4-FFF2-40B4-BE49-F238E27FC236}">
                <a16:creationId xmlns:a16="http://schemas.microsoft.com/office/drawing/2014/main" id="{83CC0A70-F61A-4ED5-A086-7524900616A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1243" b="21243"/>
          <a:stretch>
            <a:fillRect/>
          </a:stretch>
        </p:blipFill>
        <p:spPr>
          <a:xfrm>
            <a:off x="6174768" y="1290504"/>
            <a:ext cx="5694320" cy="4496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BA529631-BE2C-402B-B149-9A2A00805E39}"/>
              </a:ext>
            </a:extLst>
          </p:cNvPr>
          <p:cNvSpPr/>
          <p:nvPr/>
        </p:nvSpPr>
        <p:spPr>
          <a:xfrm>
            <a:off x="6174768" y="5929142"/>
            <a:ext cx="4317375" cy="415498"/>
          </a:xfrm>
          <a:prstGeom prst="rect">
            <a:avLst/>
          </a:prstGeom>
        </p:spPr>
        <p:txBody>
          <a:bodyPr wrap="square">
            <a:spAutoFit/>
          </a:bodyPr>
          <a:lstStyle/>
          <a:p>
            <a:r>
              <a:rPr lang="en-US" sz="1050">
                <a:solidFill>
                  <a:srgbClr val="666666"/>
                </a:solidFill>
                <a:latin typeface="nyt-imperial"/>
              </a:rPr>
              <a:t>A selfie taken in 2011 by Naruto, a monkey in Indonesia.</a:t>
            </a:r>
          </a:p>
          <a:p>
            <a:r>
              <a:rPr lang="en-US" sz="1050">
                <a:solidFill>
                  <a:srgbClr val="888888"/>
                </a:solidFill>
                <a:latin typeface="nyt-imperial"/>
                <a:hlinkClick r:id="rId4"/>
              </a:rPr>
              <a:t>Credit...David Slaters/Caters News</a:t>
            </a:r>
            <a:endParaRPr lang="en-US" sz="1050"/>
          </a:p>
        </p:txBody>
      </p:sp>
      <p:sp>
        <p:nvSpPr>
          <p:cNvPr id="9" name="TextBox 8">
            <a:extLst>
              <a:ext uri="{FF2B5EF4-FFF2-40B4-BE49-F238E27FC236}">
                <a16:creationId xmlns:a16="http://schemas.microsoft.com/office/drawing/2014/main" id="{039B4260-2EEB-4047-AB90-D5EC4C990865}"/>
              </a:ext>
            </a:extLst>
          </p:cNvPr>
          <p:cNvSpPr txBox="1"/>
          <p:nvPr/>
        </p:nvSpPr>
        <p:spPr>
          <a:xfrm>
            <a:off x="1137863" y="6006193"/>
            <a:ext cx="6097712" cy="369332"/>
          </a:xfrm>
          <a:prstGeom prst="rect">
            <a:avLst/>
          </a:prstGeom>
          <a:noFill/>
        </p:spPr>
        <p:txBody>
          <a:bodyPr wrap="square">
            <a:spAutoFit/>
          </a:bodyPr>
          <a:lstStyle/>
          <a:p>
            <a:r>
              <a:rPr lang="en-US">
                <a:hlinkClick r:id="rId5"/>
              </a:rPr>
              <a:t>Naruto v. Slater, No. 16-15469 (9th Cir. 2018) :: </a:t>
            </a:r>
            <a:r>
              <a:rPr lang="en-US" err="1">
                <a:hlinkClick r:id="rId5"/>
              </a:rPr>
              <a:t>Justia</a:t>
            </a:r>
            <a:endParaRPr lang="en-US"/>
          </a:p>
        </p:txBody>
      </p:sp>
    </p:spTree>
    <p:extLst>
      <p:ext uri="{BB962C8B-B14F-4D97-AF65-F5344CB8AC3E}">
        <p14:creationId xmlns:p14="http://schemas.microsoft.com/office/powerpoint/2010/main" val="535777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9D3DE-178F-4005-841D-6975E4A822A1}"/>
              </a:ext>
            </a:extLst>
          </p:cNvPr>
          <p:cNvSpPr>
            <a:spLocks noGrp="1"/>
          </p:cNvSpPr>
          <p:nvPr>
            <p:ph type="title"/>
          </p:nvPr>
        </p:nvSpPr>
        <p:spPr>
          <a:xfrm>
            <a:off x="1900718" y="1333982"/>
            <a:ext cx="9400855" cy="1238945"/>
          </a:xfrm>
        </p:spPr>
        <p:txBody>
          <a:bodyPr/>
          <a:lstStyle/>
          <a:p>
            <a:pPr algn="ctr"/>
            <a:r>
              <a:rPr lang="en-US" b="1">
                <a:latin typeface="Lucida Sans" panose="020B0602030504020204" pitchFamily="34" charset="0"/>
              </a:rPr>
              <a:t>Determining Copyright</a:t>
            </a:r>
          </a:p>
        </p:txBody>
      </p:sp>
      <p:sp>
        <p:nvSpPr>
          <p:cNvPr id="3" name="Text Placeholder 2">
            <a:extLst>
              <a:ext uri="{FF2B5EF4-FFF2-40B4-BE49-F238E27FC236}">
                <a16:creationId xmlns:a16="http://schemas.microsoft.com/office/drawing/2014/main" id="{0FBF1036-6D02-4C8D-8DDC-65EF42FF86FF}"/>
              </a:ext>
            </a:extLst>
          </p:cNvPr>
          <p:cNvSpPr>
            <a:spLocks noGrp="1"/>
          </p:cNvSpPr>
          <p:nvPr>
            <p:ph type="body" idx="1"/>
          </p:nvPr>
        </p:nvSpPr>
        <p:spPr>
          <a:xfrm>
            <a:off x="1900718" y="3007242"/>
            <a:ext cx="9400855" cy="2900398"/>
          </a:xfrm>
        </p:spPr>
        <p:txBody>
          <a:bodyPr>
            <a:noAutofit/>
          </a:bodyPr>
          <a:lstStyle/>
          <a:p>
            <a:pPr algn="ctr">
              <a:lnSpc>
                <a:spcPct val="200000"/>
              </a:lnSpc>
            </a:pPr>
            <a:r>
              <a:rPr lang="en-US" sz="2800"/>
              <a:t>Let’s look at an example</a:t>
            </a:r>
          </a:p>
        </p:txBody>
      </p:sp>
    </p:spTree>
    <p:extLst>
      <p:ext uri="{BB962C8B-B14F-4D97-AF65-F5344CB8AC3E}">
        <p14:creationId xmlns:p14="http://schemas.microsoft.com/office/powerpoint/2010/main" val="2263892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A1096F-C194-30BA-BE9A-9EAC483D27B5}"/>
              </a:ext>
            </a:extLst>
          </p:cNvPr>
          <p:cNvSpPr>
            <a:spLocks noGrp="1"/>
          </p:cNvSpPr>
          <p:nvPr>
            <p:ph type="title"/>
          </p:nvPr>
        </p:nvSpPr>
        <p:spPr>
          <a:xfrm>
            <a:off x="4713198" y="1332340"/>
            <a:ext cx="3197903" cy="1123183"/>
          </a:xfrm>
        </p:spPr>
        <p:txBody>
          <a:bodyPr anchor="b">
            <a:normAutofit/>
          </a:bodyPr>
          <a:lstStyle/>
          <a:p>
            <a:r>
              <a:rPr lang="en-US" sz="4400" b="1">
                <a:latin typeface="Lucida Sans" panose="020B0602030504020204" pitchFamily="34" charset="0"/>
              </a:rPr>
              <a:t>Scenario: </a:t>
            </a:r>
          </a:p>
        </p:txBody>
      </p:sp>
      <p:sp>
        <p:nvSpPr>
          <p:cNvPr id="7" name="Text Placeholder 6">
            <a:extLst>
              <a:ext uri="{FF2B5EF4-FFF2-40B4-BE49-F238E27FC236}">
                <a16:creationId xmlns:a16="http://schemas.microsoft.com/office/drawing/2014/main" id="{C875B26D-35F2-400E-09A1-AE75C033496F}"/>
              </a:ext>
            </a:extLst>
          </p:cNvPr>
          <p:cNvSpPr>
            <a:spLocks noGrp="1"/>
          </p:cNvSpPr>
          <p:nvPr>
            <p:ph type="body" sz="half" idx="2"/>
          </p:nvPr>
        </p:nvSpPr>
        <p:spPr>
          <a:xfrm>
            <a:off x="1538486" y="2887037"/>
            <a:ext cx="9958296" cy="2147299"/>
          </a:xfrm>
        </p:spPr>
        <p:txBody>
          <a:bodyPr>
            <a:normAutofit/>
          </a:bodyPr>
          <a:lstStyle/>
          <a:p>
            <a:pPr algn="ctr"/>
            <a:r>
              <a:rPr lang="en-US" sz="2800"/>
              <a:t>I have found the perfect chocolate fudge recipe online.</a:t>
            </a:r>
          </a:p>
          <a:p>
            <a:pPr algn="ctr"/>
            <a:endParaRPr lang="en-US" sz="2800"/>
          </a:p>
          <a:p>
            <a:pPr algn="ctr"/>
            <a:r>
              <a:rPr lang="en-US" sz="2800"/>
              <a:t>What elements of the recipe have copyright protection?</a:t>
            </a:r>
          </a:p>
          <a:p>
            <a:pPr algn="ctr"/>
            <a:r>
              <a:rPr lang="en-US" sz="2800"/>
              <a:t>(Image next slide)</a:t>
            </a:r>
          </a:p>
        </p:txBody>
      </p:sp>
    </p:spTree>
    <p:extLst>
      <p:ext uri="{BB962C8B-B14F-4D97-AF65-F5344CB8AC3E}">
        <p14:creationId xmlns:p14="http://schemas.microsoft.com/office/powerpoint/2010/main" val="3692422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29;p3" descr="This image of part of page 203 of the Betty Crocker cookbook shows part of the recipe for Chocolate Fudge. The recipe includes a serving suggestion (&quot;This traditional fudge recipe is perfect to make for gifts or to serve on a dessert tray.&quot;), the prep time, the ingredients, and instructions for making the recipe. The page also has a sidebar entitled &quot;Testing Candy Temperatures.&quot; It defines stages of candymaking, including Thread stage and Soft-ball stage, explaining how sugary liquids behave when they are heated to specific temperatures." title="Excerpt from Betty Crocker Cookbook">
            <a:extLst>
              <a:ext uri="{FF2B5EF4-FFF2-40B4-BE49-F238E27FC236}">
                <a16:creationId xmlns:a16="http://schemas.microsoft.com/office/drawing/2014/main" id="{4C0C2AAF-A1AF-2D27-97E1-0186345146B4}"/>
              </a:ext>
            </a:extLst>
          </p:cNvPr>
          <p:cNvPicPr preferRelativeResize="0">
            <a:picLocks noGrp="1"/>
          </p:cNvPicPr>
          <p:nvPr>
            <p:ph type="pic" idx="1"/>
          </p:nvPr>
        </p:nvPicPr>
        <p:blipFill rotWithShape="1">
          <a:blip r:embed="rId2"/>
          <a:srcRect l="6283"/>
          <a:stretch/>
        </p:blipFill>
        <p:spPr>
          <a:xfrm>
            <a:off x="3096014" y="994345"/>
            <a:ext cx="6913867" cy="5459252"/>
          </a:xfrm>
          <a:prstGeom prst="rect">
            <a:avLst/>
          </a:prstGeom>
          <a:noFill/>
          <a:ln>
            <a:noFill/>
          </a:ln>
          <a:effectLst>
            <a:outerShdw blurRad="292100" dist="139700" dir="2700000" algn="tl" rotWithShape="0">
              <a:srgbClr val="333333">
                <a:alpha val="65000"/>
              </a:srgbClr>
            </a:outerShdw>
          </a:effectLst>
        </p:spPr>
      </p:pic>
      <p:sp>
        <p:nvSpPr>
          <p:cNvPr id="7" name="Text Placeholder 6">
            <a:extLst>
              <a:ext uri="{FF2B5EF4-FFF2-40B4-BE49-F238E27FC236}">
                <a16:creationId xmlns:a16="http://schemas.microsoft.com/office/drawing/2014/main" id="{C875B26D-35F2-400E-09A1-AE75C033496F}"/>
              </a:ext>
            </a:extLst>
          </p:cNvPr>
          <p:cNvSpPr>
            <a:spLocks noGrp="1"/>
          </p:cNvSpPr>
          <p:nvPr>
            <p:ph type="body" sz="half" idx="2"/>
          </p:nvPr>
        </p:nvSpPr>
        <p:spPr>
          <a:xfrm>
            <a:off x="1573799" y="404403"/>
            <a:ext cx="9958296" cy="468937"/>
          </a:xfrm>
        </p:spPr>
        <p:txBody>
          <a:bodyPr>
            <a:normAutofit/>
          </a:bodyPr>
          <a:lstStyle/>
          <a:p>
            <a:pPr algn="ctr"/>
            <a:r>
              <a:rPr lang="en-US" sz="2400" b="1"/>
              <a:t>What elements of this recipe have copyright protection?</a:t>
            </a:r>
          </a:p>
        </p:txBody>
      </p:sp>
    </p:spTree>
    <p:extLst>
      <p:ext uri="{BB962C8B-B14F-4D97-AF65-F5344CB8AC3E}">
        <p14:creationId xmlns:p14="http://schemas.microsoft.com/office/powerpoint/2010/main" val="1307319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29;p3" descr="This image of part of page 203 of the Betty Crocker cookbook shows part of the recipe for Chocolate Fudge. The recipe includes a serving suggestion (&quot;This traditional fudge recipe is perfect to make for gifts or to serve on a dessert tray.&quot;), the prep time, the ingredients, and instructions for making the recipe. The page also has a sidebar entitled &quot;Testing Candy Temperatures.&quot; It defines stages of candymaking, including Thread stage and Soft-ball stage, explaining how sugary liquids behave when they are heated to specific temperatures." title="Excerpt from Betty Crocker Cookbook">
            <a:extLst>
              <a:ext uri="{FF2B5EF4-FFF2-40B4-BE49-F238E27FC236}">
                <a16:creationId xmlns:a16="http://schemas.microsoft.com/office/drawing/2014/main" id="{4C0C2AAF-A1AF-2D27-97E1-0186345146B4}"/>
              </a:ext>
            </a:extLst>
          </p:cNvPr>
          <p:cNvPicPr preferRelativeResize="0">
            <a:picLocks noGrp="1"/>
          </p:cNvPicPr>
          <p:nvPr>
            <p:ph type="pic" idx="1"/>
          </p:nvPr>
        </p:nvPicPr>
        <p:blipFill rotWithShape="1">
          <a:blip r:embed="rId2"/>
          <a:srcRect l="6283" r="49012"/>
          <a:stretch/>
        </p:blipFill>
        <p:spPr>
          <a:xfrm>
            <a:off x="4356207" y="879904"/>
            <a:ext cx="3298042" cy="5459252"/>
          </a:xfrm>
          <a:prstGeom prst="rect">
            <a:avLst/>
          </a:prstGeom>
          <a:noFill/>
          <a:ln>
            <a:noFill/>
          </a:ln>
          <a:effectLst>
            <a:outerShdw blurRad="292100" dist="139700" dir="2700000" algn="tl" rotWithShape="0">
              <a:srgbClr val="333333">
                <a:alpha val="65000"/>
              </a:srgbClr>
            </a:outerShdw>
          </a:effectLst>
        </p:spPr>
      </p:pic>
      <p:sp>
        <p:nvSpPr>
          <p:cNvPr id="4" name="Rectangle: Rounded Corners 3">
            <a:extLst>
              <a:ext uri="{FF2B5EF4-FFF2-40B4-BE49-F238E27FC236}">
                <a16:creationId xmlns:a16="http://schemas.microsoft.com/office/drawing/2014/main" id="{2B5FC910-1D14-4E45-974F-39621853F28F}"/>
              </a:ext>
            </a:extLst>
          </p:cNvPr>
          <p:cNvSpPr/>
          <p:nvPr/>
        </p:nvSpPr>
        <p:spPr>
          <a:xfrm>
            <a:off x="390419" y="3021004"/>
            <a:ext cx="3573732" cy="1859222"/>
          </a:xfrm>
          <a:prstGeom prst="roundRect">
            <a:avLst/>
          </a:prstGeom>
          <a:solidFill>
            <a:schemeClr val="bg2"/>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mj-lt"/>
              </a:rPr>
              <a:t>Recipes are a list of facts &amp; instruction</a:t>
            </a:r>
          </a:p>
        </p:txBody>
      </p:sp>
      <p:cxnSp>
        <p:nvCxnSpPr>
          <p:cNvPr id="5" name="Connector: Curved 4">
            <a:extLst>
              <a:ext uri="{FF2B5EF4-FFF2-40B4-BE49-F238E27FC236}">
                <a16:creationId xmlns:a16="http://schemas.microsoft.com/office/drawing/2014/main" id="{F30BB5BC-6470-4AF2-AC12-A943AC30253F}"/>
              </a:ext>
            </a:extLst>
          </p:cNvPr>
          <p:cNvCxnSpPr>
            <a:cxnSpLocks/>
            <a:stCxn id="4" idx="3"/>
            <a:endCxn id="9" idx="1"/>
          </p:cNvCxnSpPr>
          <p:nvPr/>
        </p:nvCxnSpPr>
        <p:spPr>
          <a:xfrm>
            <a:off x="3964151" y="3950615"/>
            <a:ext cx="464011" cy="72213"/>
          </a:xfrm>
          <a:prstGeom prst="curvedConnector3">
            <a:avLst>
              <a:gd name="adj1" fmla="val 50000"/>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A739F49-28C8-4227-9A2C-617FC5724F54}"/>
              </a:ext>
            </a:extLst>
          </p:cNvPr>
          <p:cNvSpPr/>
          <p:nvPr/>
        </p:nvSpPr>
        <p:spPr>
          <a:xfrm>
            <a:off x="4428162" y="2076370"/>
            <a:ext cx="3226086" cy="389291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6E88AFF5-5499-49F4-B4A0-E54F99FFEE44}"/>
              </a:ext>
            </a:extLst>
          </p:cNvPr>
          <p:cNvSpPr/>
          <p:nvPr/>
        </p:nvSpPr>
        <p:spPr>
          <a:xfrm>
            <a:off x="8352890" y="2312133"/>
            <a:ext cx="2970193" cy="2681108"/>
          </a:xfrm>
          <a:prstGeom prst="roundRect">
            <a:avLst/>
          </a:prstGeom>
          <a:solidFill>
            <a:schemeClr val="bg2"/>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mj-lt"/>
              </a:rPr>
              <a:t>Copyrightable?</a:t>
            </a:r>
          </a:p>
          <a:p>
            <a:pPr algn="ctr"/>
            <a:r>
              <a:rPr lang="en-US" sz="2800" b="1" i="1">
                <a:solidFill>
                  <a:srgbClr val="7030A0"/>
                </a:solidFill>
                <a:latin typeface="+mj-lt"/>
              </a:rPr>
              <a:t>Yes or No?</a:t>
            </a:r>
          </a:p>
        </p:txBody>
      </p:sp>
    </p:spTree>
    <p:extLst>
      <p:ext uri="{BB962C8B-B14F-4D97-AF65-F5344CB8AC3E}">
        <p14:creationId xmlns:p14="http://schemas.microsoft.com/office/powerpoint/2010/main" val="1989610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129;p3" descr="This image of part of page 203 of the Betty Crocker cookbook shows part of the recipe for Chocolate Fudge. The recipe includes a serving suggestion (&quot;This traditional fudge recipe is perfect to make for gifts or to serve on a dessert tray.&quot;), the prep time, the ingredients, and instructions for making the recipe. The page also has a sidebar entitled &quot;Testing Candy Temperatures.&quot; It defines stages of candymaking, including Thread stage and Soft-ball stage, explaining how sugary liquids behave when they are heated to specific temperatures." title="Excerpt from Betty Crocker Cookbook">
            <a:extLst>
              <a:ext uri="{FF2B5EF4-FFF2-40B4-BE49-F238E27FC236}">
                <a16:creationId xmlns:a16="http://schemas.microsoft.com/office/drawing/2014/main" id="{4C0C2AAF-A1AF-2D27-97E1-0186345146B4}"/>
              </a:ext>
            </a:extLst>
          </p:cNvPr>
          <p:cNvPicPr preferRelativeResize="0">
            <a:picLocks noGrp="1"/>
          </p:cNvPicPr>
          <p:nvPr>
            <p:ph type="pic" idx="1"/>
          </p:nvPr>
        </p:nvPicPr>
        <p:blipFill rotWithShape="1">
          <a:blip r:embed="rId2"/>
          <a:srcRect l="52403"/>
          <a:stretch/>
        </p:blipFill>
        <p:spPr>
          <a:xfrm>
            <a:off x="3476215" y="866327"/>
            <a:ext cx="3511445" cy="5459252"/>
          </a:xfrm>
          <a:prstGeom prst="rect">
            <a:avLst/>
          </a:prstGeom>
          <a:noFill/>
          <a:ln>
            <a:noFill/>
          </a:ln>
          <a:effectLst>
            <a:outerShdw blurRad="292100" dist="139700" dir="2700000" algn="tl" rotWithShape="0">
              <a:srgbClr val="333333">
                <a:alpha val="65000"/>
              </a:srgbClr>
            </a:outerShdw>
          </a:effectLst>
        </p:spPr>
      </p:pic>
      <p:sp>
        <p:nvSpPr>
          <p:cNvPr id="4" name="Rectangle: Rounded Corners 3">
            <a:extLst>
              <a:ext uri="{FF2B5EF4-FFF2-40B4-BE49-F238E27FC236}">
                <a16:creationId xmlns:a16="http://schemas.microsoft.com/office/drawing/2014/main" id="{2B5FC910-1D14-4E45-974F-39621853F28F}"/>
              </a:ext>
            </a:extLst>
          </p:cNvPr>
          <p:cNvSpPr/>
          <p:nvPr/>
        </p:nvSpPr>
        <p:spPr>
          <a:xfrm>
            <a:off x="7778377" y="1066344"/>
            <a:ext cx="4006081" cy="1769324"/>
          </a:xfrm>
          <a:prstGeom prst="roundRect">
            <a:avLst/>
          </a:prstGeom>
          <a:solidFill>
            <a:schemeClr val="bg2"/>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mj-lt"/>
              </a:rPr>
              <a:t>Photos: </a:t>
            </a:r>
            <a:br>
              <a:rPr lang="en-US" sz="2800" b="1">
                <a:solidFill>
                  <a:srgbClr val="7030A0"/>
                </a:solidFill>
                <a:latin typeface="+mj-lt"/>
              </a:rPr>
            </a:br>
            <a:r>
              <a:rPr lang="en-US" sz="2800" b="1">
                <a:solidFill>
                  <a:srgbClr val="7030A0"/>
                </a:solidFill>
                <a:latin typeface="+mj-lt"/>
              </a:rPr>
              <a:t>Are they a form of “creative expression?”</a:t>
            </a:r>
          </a:p>
        </p:txBody>
      </p:sp>
      <p:cxnSp>
        <p:nvCxnSpPr>
          <p:cNvPr id="5" name="Connector: Curved 4">
            <a:extLst>
              <a:ext uri="{FF2B5EF4-FFF2-40B4-BE49-F238E27FC236}">
                <a16:creationId xmlns:a16="http://schemas.microsoft.com/office/drawing/2014/main" id="{F30BB5BC-6470-4AF2-AC12-A943AC30253F}"/>
              </a:ext>
            </a:extLst>
          </p:cNvPr>
          <p:cNvCxnSpPr>
            <a:cxnSpLocks/>
            <a:stCxn id="4" idx="1"/>
            <a:endCxn id="9" idx="3"/>
          </p:cNvCxnSpPr>
          <p:nvPr/>
        </p:nvCxnSpPr>
        <p:spPr>
          <a:xfrm rot="10800000" flipV="1">
            <a:off x="7078897" y="1951006"/>
            <a:ext cx="699480" cy="725412"/>
          </a:xfrm>
          <a:prstGeom prst="curvedConnector3">
            <a:avLst>
              <a:gd name="adj1" fmla="val 50000"/>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A739F49-28C8-4227-9A2C-617FC5724F54}"/>
              </a:ext>
            </a:extLst>
          </p:cNvPr>
          <p:cNvSpPr/>
          <p:nvPr/>
        </p:nvSpPr>
        <p:spPr>
          <a:xfrm>
            <a:off x="3384980" y="1705510"/>
            <a:ext cx="3693917" cy="1941815"/>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C7C2F60-737F-4871-AD00-4380C65F53F2}"/>
              </a:ext>
            </a:extLst>
          </p:cNvPr>
          <p:cNvSpPr/>
          <p:nvPr/>
        </p:nvSpPr>
        <p:spPr>
          <a:xfrm>
            <a:off x="8296320" y="3196769"/>
            <a:ext cx="2970193" cy="2681108"/>
          </a:xfrm>
          <a:prstGeom prst="roundRect">
            <a:avLst/>
          </a:prstGeom>
          <a:solidFill>
            <a:schemeClr val="bg2"/>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mj-lt"/>
              </a:rPr>
              <a:t>Copyrightable?</a:t>
            </a:r>
          </a:p>
          <a:p>
            <a:pPr algn="ctr"/>
            <a:r>
              <a:rPr lang="en-US" sz="2800" b="1">
                <a:solidFill>
                  <a:srgbClr val="7030A0"/>
                </a:solidFill>
                <a:latin typeface="+mj-lt"/>
              </a:rPr>
              <a:t>Yes or No?</a:t>
            </a:r>
          </a:p>
        </p:txBody>
      </p:sp>
    </p:spTree>
    <p:extLst>
      <p:ext uri="{BB962C8B-B14F-4D97-AF65-F5344CB8AC3E}">
        <p14:creationId xmlns:p14="http://schemas.microsoft.com/office/powerpoint/2010/main" val="1895120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9D3DE-178F-4005-841D-6975E4A822A1}"/>
              </a:ext>
            </a:extLst>
          </p:cNvPr>
          <p:cNvSpPr>
            <a:spLocks noGrp="1"/>
          </p:cNvSpPr>
          <p:nvPr>
            <p:ph type="title"/>
          </p:nvPr>
        </p:nvSpPr>
        <p:spPr>
          <a:xfrm>
            <a:off x="1900718" y="1333982"/>
            <a:ext cx="9400855" cy="1238945"/>
          </a:xfrm>
        </p:spPr>
        <p:txBody>
          <a:bodyPr/>
          <a:lstStyle/>
          <a:p>
            <a:pPr algn="ctr"/>
            <a:r>
              <a:rPr lang="en-US" b="1">
                <a:latin typeface="Lucida Sans" panose="020B0602030504020204" pitchFamily="34" charset="0"/>
              </a:rPr>
              <a:t>Your Copyrights</a:t>
            </a:r>
          </a:p>
        </p:txBody>
      </p:sp>
      <p:sp>
        <p:nvSpPr>
          <p:cNvPr id="3" name="Text Placeholder 2">
            <a:extLst>
              <a:ext uri="{FF2B5EF4-FFF2-40B4-BE49-F238E27FC236}">
                <a16:creationId xmlns:a16="http://schemas.microsoft.com/office/drawing/2014/main" id="{0FBF1036-6D02-4C8D-8DDC-65EF42FF86FF}"/>
              </a:ext>
            </a:extLst>
          </p:cNvPr>
          <p:cNvSpPr>
            <a:spLocks noGrp="1"/>
          </p:cNvSpPr>
          <p:nvPr>
            <p:ph type="body" idx="1"/>
          </p:nvPr>
        </p:nvSpPr>
        <p:spPr>
          <a:xfrm>
            <a:off x="1900718" y="3007242"/>
            <a:ext cx="9400855" cy="2900398"/>
          </a:xfrm>
        </p:spPr>
        <p:txBody>
          <a:bodyPr>
            <a:noAutofit/>
          </a:bodyPr>
          <a:lstStyle/>
          <a:p>
            <a:pPr algn="ctr">
              <a:lnSpc>
                <a:spcPct val="200000"/>
              </a:lnSpc>
            </a:pPr>
            <a:r>
              <a:rPr lang="en-US" sz="2800"/>
              <a:t>What do you own?</a:t>
            </a:r>
          </a:p>
        </p:txBody>
      </p:sp>
    </p:spTree>
    <p:extLst>
      <p:ext uri="{BB962C8B-B14F-4D97-AF65-F5344CB8AC3E}">
        <p14:creationId xmlns:p14="http://schemas.microsoft.com/office/powerpoint/2010/main" val="3163285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F6F1F-D885-6717-16FF-433FD88AA567}"/>
              </a:ext>
            </a:extLst>
          </p:cNvPr>
          <p:cNvSpPr>
            <a:spLocks noGrp="1"/>
          </p:cNvSpPr>
          <p:nvPr>
            <p:ph type="title"/>
          </p:nvPr>
        </p:nvSpPr>
        <p:spPr/>
        <p:txBody>
          <a:bodyPr/>
          <a:lstStyle/>
          <a:p>
            <a:r>
              <a:rPr lang="en-US" i="1"/>
              <a:t>DISCLAIMER</a:t>
            </a:r>
          </a:p>
        </p:txBody>
      </p:sp>
      <p:sp>
        <p:nvSpPr>
          <p:cNvPr id="3" name="Content Placeholder 2">
            <a:extLst>
              <a:ext uri="{FF2B5EF4-FFF2-40B4-BE49-F238E27FC236}">
                <a16:creationId xmlns:a16="http://schemas.microsoft.com/office/drawing/2014/main" id="{422F41D7-EFEA-C1D1-5042-F578B82A692F}"/>
              </a:ext>
            </a:extLst>
          </p:cNvPr>
          <p:cNvSpPr>
            <a:spLocks noGrp="1"/>
          </p:cNvSpPr>
          <p:nvPr>
            <p:ph idx="1"/>
          </p:nvPr>
        </p:nvSpPr>
        <p:spPr/>
        <p:txBody>
          <a:bodyPr/>
          <a:lstStyle/>
          <a:p>
            <a:pPr marL="0" indent="0">
              <a:buNone/>
            </a:pPr>
            <a:r>
              <a:rPr lang="en-US" i="1"/>
              <a:t>The information presented in this presentation is intended for informational purposes and should not be construed as legal advice. If you have specific legal questions pertaining to K-State, please contact the Office of General Counsel. Information received from the Scholarly Communication Librarian is not legal advice. The Scholarly Communication Librarian does not act as legal counsel to the university or any members of the university community.</a:t>
            </a:r>
          </a:p>
          <a:p>
            <a:endParaRPr lang="en-US"/>
          </a:p>
        </p:txBody>
      </p:sp>
    </p:spTree>
    <p:extLst>
      <p:ext uri="{BB962C8B-B14F-4D97-AF65-F5344CB8AC3E}">
        <p14:creationId xmlns:p14="http://schemas.microsoft.com/office/powerpoint/2010/main" val="1151001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4719" y="5223839"/>
            <a:ext cx="9978370" cy="986780"/>
          </a:xfrm>
        </p:spPr>
        <p:txBody>
          <a:bodyPr spcFirstLastPara="1" vert="horz" wrap="square" lIns="0" tIns="34290" rIns="0" bIns="34290" rtlCol="0" anchor="ctr" anchorCtr="0">
            <a:noAutofit/>
          </a:bodyPr>
          <a:lstStyle/>
          <a:p>
            <a:pPr marL="114300" indent="0">
              <a:buNone/>
            </a:pPr>
            <a:r>
              <a:rPr lang="en-US">
                <a:latin typeface="Calibri"/>
                <a:cs typeface="Calibri"/>
              </a:rPr>
              <a:t>These authors can transfer or license any of their exclusive rights</a:t>
            </a:r>
            <a:r>
              <a:rPr lang="en-US"/>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5689" y="1586041"/>
            <a:ext cx="2713405" cy="270203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4709" y="1580088"/>
            <a:ext cx="2724778" cy="2713405"/>
          </a:xfrm>
          <a:prstGeom prst="rect">
            <a:avLst/>
          </a:prstGeom>
        </p:spPr>
      </p:pic>
      <p:sp>
        <p:nvSpPr>
          <p:cNvPr id="8" name="TextBox 7"/>
          <p:cNvSpPr txBox="1"/>
          <p:nvPr/>
        </p:nvSpPr>
        <p:spPr>
          <a:xfrm>
            <a:off x="5870657" y="2831938"/>
            <a:ext cx="867361" cy="769441"/>
          </a:xfrm>
          <a:prstGeom prst="rect">
            <a:avLst/>
          </a:prstGeom>
          <a:noFill/>
        </p:spPr>
        <p:txBody>
          <a:bodyPr wrap="square" rtlCol="0">
            <a:spAutoFit/>
          </a:bodyPr>
          <a:lstStyle/>
          <a:p>
            <a:r>
              <a:rPr lang="en-US" sz="4400" b="1">
                <a:latin typeface="Consolas" panose="020B0609020204030204" pitchFamily="49" charset="0"/>
              </a:rPr>
              <a:t>or</a:t>
            </a:r>
          </a:p>
        </p:txBody>
      </p:sp>
      <p:sp>
        <p:nvSpPr>
          <p:cNvPr id="9" name="Rectangle 8"/>
          <p:cNvSpPr/>
          <p:nvPr/>
        </p:nvSpPr>
        <p:spPr>
          <a:xfrm>
            <a:off x="2264697" y="4200068"/>
            <a:ext cx="3168713" cy="830997"/>
          </a:xfrm>
          <a:prstGeom prst="rect">
            <a:avLst/>
          </a:prstGeom>
        </p:spPr>
        <p:txBody>
          <a:bodyPr wrap="square" lIns="91440" tIns="45720" rIns="91440" bIns="45720" anchor="t">
            <a:spAutoFit/>
          </a:bodyPr>
          <a:lstStyle/>
          <a:p>
            <a:pPr algn="ctr"/>
            <a:r>
              <a:rPr lang="en-US" sz="2400" b="1">
                <a:solidFill>
                  <a:srgbClr val="7030A0"/>
                </a:solidFill>
                <a:latin typeface="Consolas"/>
              </a:rPr>
              <a:t>The First owner is Author/Creator</a:t>
            </a:r>
            <a:endParaRPr lang="en-US" sz="2400">
              <a:solidFill>
                <a:srgbClr val="7030A0"/>
              </a:solidFill>
              <a:latin typeface="Consolas"/>
            </a:endParaRPr>
          </a:p>
        </p:txBody>
      </p:sp>
      <p:sp>
        <p:nvSpPr>
          <p:cNvPr id="10" name="Rectangle 9"/>
          <p:cNvSpPr/>
          <p:nvPr/>
        </p:nvSpPr>
        <p:spPr>
          <a:xfrm>
            <a:off x="7393754" y="4134459"/>
            <a:ext cx="3375334" cy="1200329"/>
          </a:xfrm>
          <a:prstGeom prst="rect">
            <a:avLst/>
          </a:prstGeom>
        </p:spPr>
        <p:txBody>
          <a:bodyPr wrap="square" lIns="91440" tIns="45720" rIns="91440" bIns="45720" anchor="t">
            <a:spAutoFit/>
          </a:bodyPr>
          <a:lstStyle/>
          <a:p>
            <a:pPr algn="ctr"/>
            <a:r>
              <a:rPr lang="en-US" sz="2400" b="1">
                <a:solidFill>
                  <a:srgbClr val="7030A0"/>
                </a:solidFill>
                <a:latin typeface="Consolas"/>
              </a:rPr>
              <a:t>Creator’s employer if the work was “made for hire”</a:t>
            </a:r>
            <a:endParaRPr lang="en-US" sz="2400">
              <a:solidFill>
                <a:srgbClr val="7030A0"/>
              </a:solidFill>
              <a:latin typeface="Consolas"/>
            </a:endParaRPr>
          </a:p>
        </p:txBody>
      </p:sp>
      <p:sp>
        <p:nvSpPr>
          <p:cNvPr id="11" name="Title 10"/>
          <p:cNvSpPr>
            <a:spLocks noGrp="1"/>
          </p:cNvSpPr>
          <p:nvPr>
            <p:ph type="title"/>
          </p:nvPr>
        </p:nvSpPr>
        <p:spPr/>
        <p:txBody>
          <a:bodyPr>
            <a:normAutofit/>
          </a:bodyPr>
          <a:lstStyle/>
          <a:p>
            <a:r>
              <a:rPr lang="en-US"/>
              <a:t>Who Owns Copyright?</a:t>
            </a:r>
          </a:p>
        </p:txBody>
      </p:sp>
    </p:spTree>
    <p:extLst>
      <p:ext uri="{BB962C8B-B14F-4D97-AF65-F5344CB8AC3E}">
        <p14:creationId xmlns:p14="http://schemas.microsoft.com/office/powerpoint/2010/main" val="3835450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775" y="365125"/>
            <a:ext cx="9472613" cy="1325563"/>
          </a:xfrm>
        </p:spPr>
        <p:txBody>
          <a:bodyPr vert="horz" lIns="91440" tIns="45720" rIns="91440" bIns="45720" rtlCol="0" anchor="ctr">
            <a:normAutofit/>
          </a:bodyPr>
          <a:lstStyle/>
          <a:p>
            <a:r>
              <a:rPr lang="en-US" kern="1200">
                <a:latin typeface="+mj-lt"/>
                <a:ea typeface="+mj-ea"/>
                <a:cs typeface="+mj-cs"/>
              </a:rPr>
              <a:t>Works are “</a:t>
            </a:r>
            <a:r>
              <a:rPr lang="en-US" kern="1200">
                <a:latin typeface="+mj-lt"/>
                <a:ea typeface="+mj-ea"/>
                <a:cs typeface="+mj-cs"/>
                <a:hlinkClick r:id="rId3"/>
              </a:rPr>
              <a:t>made for hire</a:t>
            </a:r>
            <a:r>
              <a:rPr lang="en-US" kern="1200">
                <a:latin typeface="+mj-lt"/>
                <a:ea typeface="+mj-ea"/>
                <a:cs typeface="+mj-cs"/>
              </a:rPr>
              <a:t>” if:</a:t>
            </a:r>
          </a:p>
        </p:txBody>
      </p:sp>
      <p:sp>
        <p:nvSpPr>
          <p:cNvPr id="3" name="Content Placeholder 2"/>
          <p:cNvSpPr>
            <a:spLocks noGrp="1"/>
          </p:cNvSpPr>
          <p:nvPr>
            <p:ph sz="half" idx="2"/>
          </p:nvPr>
        </p:nvSpPr>
        <p:spPr>
          <a:xfrm>
            <a:off x="1769044" y="1624297"/>
            <a:ext cx="9042400" cy="4497127"/>
          </a:xfrm>
        </p:spPr>
        <p:txBody>
          <a:bodyPr vert="horz" lIns="91440" tIns="45720" rIns="91440" bIns="45720" rtlCol="0" anchor="t">
            <a:noAutofit/>
          </a:bodyPr>
          <a:lstStyle/>
          <a:p>
            <a:pPr marL="0" indent="0">
              <a:buNone/>
            </a:pPr>
            <a:r>
              <a:rPr lang="en-US" sz="2000"/>
              <a:t>Prepared by an </a:t>
            </a:r>
            <a:r>
              <a:rPr lang="en-US" sz="2000" i="1" u="sng"/>
              <a:t>employee</a:t>
            </a:r>
            <a:r>
              <a:rPr lang="en-US" sz="2000"/>
              <a:t> acting within the </a:t>
            </a:r>
            <a:r>
              <a:rPr lang="en-US" sz="2000" i="1" u="sng"/>
              <a:t>scope of employment</a:t>
            </a:r>
            <a:r>
              <a:rPr lang="en-US" sz="2000" u="sng"/>
              <a:t> </a:t>
            </a:r>
            <a:r>
              <a:rPr lang="en-US" sz="2000"/>
              <a:t>OR</a:t>
            </a:r>
            <a:endParaRPr lang="en-US" sz="2000">
              <a:ea typeface="Calibri"/>
              <a:cs typeface="Calibri"/>
            </a:endParaRPr>
          </a:p>
          <a:p>
            <a:pPr marL="0" indent="0">
              <a:buNone/>
            </a:pPr>
            <a:r>
              <a:rPr lang="en-US" sz="2000" u="sng"/>
              <a:t>is one of the 9 types of works </a:t>
            </a:r>
            <a:r>
              <a:rPr lang="en-US" sz="2000"/>
              <a:t>that a contract can turn into a work made for hire, </a:t>
            </a:r>
            <a:br>
              <a:rPr lang="en-US" sz="2000"/>
            </a:br>
            <a:r>
              <a:rPr lang="en-US" sz="2000" b="1" u="sng"/>
              <a:t>and</a:t>
            </a:r>
            <a:r>
              <a:rPr lang="en-US" sz="2000"/>
              <a:t> </a:t>
            </a:r>
            <a:r>
              <a:rPr lang="en-US" sz="2000" u="sng"/>
              <a:t>a contract was signed </a:t>
            </a:r>
            <a:r>
              <a:rPr lang="en-US" sz="2000"/>
              <a:t>before the work was created.</a:t>
            </a:r>
            <a:endParaRPr lang="en-US" sz="2000">
              <a:ea typeface="Calibri"/>
              <a:cs typeface="Calibri"/>
            </a:endParaRPr>
          </a:p>
          <a:p>
            <a:pPr marL="285750">
              <a:buClr>
                <a:srgbClr val="7030A0"/>
              </a:buClr>
            </a:pPr>
            <a:r>
              <a:rPr lang="en-US" sz="2000"/>
              <a:t>As a contribution to a collective work. </a:t>
            </a:r>
            <a:endParaRPr lang="en-US" sz="2000">
              <a:ea typeface="Calibri"/>
              <a:cs typeface="Calibri"/>
            </a:endParaRPr>
          </a:p>
          <a:p>
            <a:pPr marL="285750">
              <a:buClr>
                <a:srgbClr val="7030A0"/>
              </a:buClr>
            </a:pPr>
            <a:r>
              <a:rPr lang="en-US" sz="2000"/>
              <a:t>As a part of a motion picture or other AV work. </a:t>
            </a:r>
            <a:endParaRPr lang="en-US" sz="2000">
              <a:ea typeface="Calibri"/>
              <a:cs typeface="Calibri"/>
            </a:endParaRPr>
          </a:p>
          <a:p>
            <a:pPr marL="285750">
              <a:buClr>
                <a:srgbClr val="7030A0"/>
              </a:buClr>
            </a:pPr>
            <a:r>
              <a:rPr lang="en-US" sz="2000"/>
              <a:t>As a translation. </a:t>
            </a:r>
            <a:endParaRPr lang="en-US" sz="2000">
              <a:ea typeface="Calibri"/>
              <a:cs typeface="Calibri"/>
            </a:endParaRPr>
          </a:p>
          <a:p>
            <a:pPr marL="285750">
              <a:buClr>
                <a:srgbClr val="7030A0"/>
              </a:buClr>
            </a:pPr>
            <a:r>
              <a:rPr lang="en-US" sz="2000"/>
              <a:t>As a supplementary work. </a:t>
            </a:r>
            <a:endParaRPr lang="en-US" sz="2000">
              <a:ea typeface="Calibri"/>
              <a:cs typeface="Calibri"/>
            </a:endParaRPr>
          </a:p>
          <a:p>
            <a:pPr marL="285750">
              <a:buClr>
                <a:srgbClr val="7030A0"/>
              </a:buClr>
            </a:pPr>
            <a:r>
              <a:rPr lang="en-US" sz="2000"/>
              <a:t>As a compilation. </a:t>
            </a:r>
            <a:endParaRPr lang="en-US" sz="2000">
              <a:ea typeface="Calibri"/>
              <a:cs typeface="Calibri"/>
            </a:endParaRPr>
          </a:p>
          <a:p>
            <a:pPr marL="285750">
              <a:buClr>
                <a:srgbClr val="7030A0"/>
              </a:buClr>
            </a:pPr>
            <a:r>
              <a:rPr lang="en-US" sz="2000"/>
              <a:t>As an instructional text. </a:t>
            </a:r>
            <a:endParaRPr lang="en-US" sz="2000">
              <a:ea typeface="Calibri"/>
              <a:cs typeface="Calibri"/>
            </a:endParaRPr>
          </a:p>
          <a:p>
            <a:pPr marL="285750">
              <a:buClr>
                <a:srgbClr val="7030A0"/>
              </a:buClr>
            </a:pPr>
            <a:r>
              <a:rPr lang="en-US" sz="2000"/>
              <a:t>As a test. </a:t>
            </a:r>
            <a:endParaRPr lang="en-US" sz="2000">
              <a:ea typeface="Calibri"/>
              <a:cs typeface="Calibri"/>
            </a:endParaRPr>
          </a:p>
          <a:p>
            <a:pPr marL="285750">
              <a:buClr>
                <a:srgbClr val="7030A0"/>
              </a:buClr>
            </a:pPr>
            <a:r>
              <a:rPr lang="en-US" sz="2000"/>
              <a:t>As an answer material for a test. </a:t>
            </a:r>
            <a:endParaRPr lang="en-US" sz="2000">
              <a:ea typeface="Calibri"/>
              <a:cs typeface="Calibri"/>
            </a:endParaRPr>
          </a:p>
          <a:p>
            <a:pPr marL="285750">
              <a:buClr>
                <a:srgbClr val="7030A0"/>
              </a:buClr>
            </a:pPr>
            <a:r>
              <a:rPr lang="en-US" sz="2000"/>
              <a:t>As an atlas </a:t>
            </a:r>
            <a:endParaRPr lang="en-US" sz="2000">
              <a:ea typeface="Calibri"/>
              <a:cs typeface="Calibri"/>
            </a:endParaRPr>
          </a:p>
          <a:p>
            <a:endParaRPr lang="en-US" sz="1200"/>
          </a:p>
        </p:txBody>
      </p:sp>
      <p:sp>
        <p:nvSpPr>
          <p:cNvPr id="7" name="Google Shape;275;p40"/>
          <p:cNvSpPr txBox="1"/>
          <p:nvPr/>
        </p:nvSpPr>
        <p:spPr>
          <a:xfrm>
            <a:off x="1260800" y="6290250"/>
            <a:ext cx="8331752" cy="403107"/>
          </a:xfrm>
          <a:prstGeom prst="rect">
            <a:avLst/>
          </a:prstGeom>
        </p:spPr>
        <p:txBody>
          <a:bodyPr spcFirstLastPara="1" vert="horz" lIns="91440" tIns="45720" rIns="91440" bIns="45720" rtlCol="0" anchor="b" anchorCtr="0">
            <a:normAutofit fontScale="92500" lnSpcReduction="10000"/>
          </a:bodyPr>
          <a:lstStyle/>
          <a:p>
            <a:pPr>
              <a:lnSpc>
                <a:spcPct val="90000"/>
              </a:lnSpc>
              <a:spcBef>
                <a:spcPts val="1000"/>
              </a:spcBef>
            </a:pPr>
            <a:r>
              <a:rPr lang="en-US" sz="1600" b="1" kern="1200">
                <a:latin typeface="+mn-lt"/>
                <a:ea typeface="+mn-ea"/>
                <a:cs typeface="+mn-cs"/>
              </a:rPr>
              <a:t>For more information on “Work for Hire” visit:</a:t>
            </a:r>
            <a:r>
              <a:rPr lang="en-US" sz="1600" b="1"/>
              <a:t> </a:t>
            </a:r>
            <a:r>
              <a:rPr lang="en-US" sz="1600" b="1" u="sng" kern="1200">
                <a:latin typeface="+mn-lt"/>
                <a:ea typeface="+mn-ea"/>
                <a:cs typeface="+mn-cs"/>
                <a:hlinkClick r:id="rId3"/>
              </a:rPr>
              <a:t>https://www.copyright.gov/circs/circ30.pdf</a:t>
            </a:r>
            <a:r>
              <a:rPr lang="en-US" sz="1600" b="1" u="sng"/>
              <a:t> </a:t>
            </a:r>
            <a:endParaRPr lang="en-US" sz="1600" b="1" kern="1200">
              <a:latin typeface="+mn-lt"/>
              <a:ea typeface="Calibri" panose="020F0502020204030204"/>
              <a:cs typeface="Calibri" panose="020F0502020204030204"/>
              <a:hlinkClick r:id="rId4"/>
            </a:endParaRPr>
          </a:p>
        </p:txBody>
      </p:sp>
      <p:pic>
        <p:nvPicPr>
          <p:cNvPr id="9" name="Content Placeholder 8">
            <a:extLst>
              <a:ext uri="{FF2B5EF4-FFF2-40B4-BE49-F238E27FC236}">
                <a16:creationId xmlns:a16="http://schemas.microsoft.com/office/drawing/2014/main" id="{7EB7C87E-EB24-D086-9815-E42EF317FCEE}"/>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7661465" y="2602387"/>
            <a:ext cx="3684588" cy="3684588"/>
          </a:xfrm>
          <a:prstGeom prst="rect">
            <a:avLst/>
          </a:prstGeom>
        </p:spPr>
      </p:pic>
    </p:spTree>
    <p:extLst>
      <p:ext uri="{BB962C8B-B14F-4D97-AF65-F5344CB8AC3E}">
        <p14:creationId xmlns:p14="http://schemas.microsoft.com/office/powerpoint/2010/main" val="2685168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571" y="-29633"/>
            <a:ext cx="4901370" cy="1600200"/>
          </a:xfrm>
        </p:spPr>
        <p:txBody>
          <a:bodyPr anchor="ctr">
            <a:normAutofit/>
          </a:bodyPr>
          <a:lstStyle/>
          <a:p>
            <a:r>
              <a:rPr lang="en-US" sz="4000" b="1"/>
              <a:t>Copyright Services</a:t>
            </a:r>
          </a:p>
        </p:txBody>
      </p:sp>
      <p:sp>
        <p:nvSpPr>
          <p:cNvPr id="4" name="Text Placeholder 3"/>
          <p:cNvSpPr>
            <a:spLocks noGrp="1"/>
          </p:cNvSpPr>
          <p:nvPr>
            <p:ph type="body" sz="half" idx="2"/>
          </p:nvPr>
        </p:nvSpPr>
        <p:spPr>
          <a:xfrm>
            <a:off x="1638098" y="3439430"/>
            <a:ext cx="3979985" cy="439616"/>
          </a:xfrm>
          <a:effectLst>
            <a:outerShdw blurRad="50800" dist="38100" dir="2700000" algn="tl" rotWithShape="0">
              <a:prstClr val="black">
                <a:alpha val="40000"/>
              </a:prstClr>
            </a:outerShdw>
          </a:effectLst>
        </p:spPr>
        <p:txBody>
          <a:bodyPr>
            <a:normAutofit/>
          </a:bodyPr>
          <a:lstStyle/>
          <a:p>
            <a:pPr algn="ctr"/>
            <a:r>
              <a:rPr lang="en-US" sz="1800">
                <a:solidFill>
                  <a:schemeClr val="tx1"/>
                </a:solidFill>
                <a:hlinkClick r:id="rId2">
                  <a:extLst>
                    <a:ext uri="{A12FA001-AC4F-418D-AE19-62706E023703}">
                      <ahyp:hlinkClr xmlns:ahyp="http://schemas.microsoft.com/office/drawing/2018/hyperlinkcolor" val="tx"/>
                    </a:ext>
                  </a:extLst>
                </a:hlinkClick>
              </a:rPr>
              <a:t>https://www.k-state.edu/copyright/</a:t>
            </a:r>
            <a:endParaRPr lang="en-US" sz="1800">
              <a:solidFill>
                <a:schemeClr val="tx1"/>
              </a:solidFill>
            </a:endParaRP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894" y="1714079"/>
            <a:ext cx="4046298" cy="1387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Qr code&#10;&#10;Description automatically generated">
            <a:extLst>
              <a:ext uri="{FF2B5EF4-FFF2-40B4-BE49-F238E27FC236}">
                <a16:creationId xmlns:a16="http://schemas.microsoft.com/office/drawing/2014/main" id="{75563D88-F759-3722-8E87-1F36E007C477}"/>
              </a:ext>
            </a:extLst>
          </p:cNvPr>
          <p:cNvPicPr>
            <a:picLocks noChangeAspect="1"/>
          </p:cNvPicPr>
          <p:nvPr/>
        </p:nvPicPr>
        <p:blipFill>
          <a:blip r:embed="rId4"/>
          <a:stretch>
            <a:fillRect/>
          </a:stretch>
        </p:blipFill>
        <p:spPr>
          <a:xfrm>
            <a:off x="2568464" y="3879046"/>
            <a:ext cx="2343745" cy="2343745"/>
          </a:xfrm>
          <a:prstGeom prst="rect">
            <a:avLst/>
          </a:prstGeom>
        </p:spPr>
      </p:pic>
      <p:pic>
        <p:nvPicPr>
          <p:cNvPr id="10" name="Picture 9">
            <a:extLst>
              <a:ext uri="{FF2B5EF4-FFF2-40B4-BE49-F238E27FC236}">
                <a16:creationId xmlns:a16="http://schemas.microsoft.com/office/drawing/2014/main" id="{1D5F026F-0272-447F-A87C-2235F6441E10}"/>
              </a:ext>
            </a:extLst>
          </p:cNvPr>
          <p:cNvPicPr>
            <a:picLocks noChangeAspect="1"/>
          </p:cNvPicPr>
          <p:nvPr/>
        </p:nvPicPr>
        <p:blipFill>
          <a:blip r:embed="rId5"/>
          <a:stretch>
            <a:fillRect/>
          </a:stretch>
        </p:blipFill>
        <p:spPr>
          <a:xfrm>
            <a:off x="6351119" y="771525"/>
            <a:ext cx="5378900" cy="5314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0934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655" y="287867"/>
            <a:ext cx="3239787" cy="1600200"/>
          </a:xfrm>
        </p:spPr>
        <p:txBody>
          <a:bodyPr anchor="ctr">
            <a:normAutofit/>
          </a:bodyPr>
          <a:lstStyle/>
          <a:p>
            <a:r>
              <a:rPr lang="en-US" sz="4000" b="1"/>
              <a:t>Resources</a:t>
            </a:r>
          </a:p>
        </p:txBody>
      </p:sp>
      <p:pic>
        <p:nvPicPr>
          <p:cNvPr id="9" name="Picture 8">
            <a:extLst>
              <a:ext uri="{FF2B5EF4-FFF2-40B4-BE49-F238E27FC236}">
                <a16:creationId xmlns:a16="http://schemas.microsoft.com/office/drawing/2014/main" id="{AF2E7A46-C191-4D24-BA2A-0E6479BC3BFC}"/>
              </a:ext>
            </a:extLst>
          </p:cNvPr>
          <p:cNvPicPr>
            <a:picLocks noChangeAspect="1"/>
          </p:cNvPicPr>
          <p:nvPr/>
        </p:nvPicPr>
        <p:blipFill>
          <a:blip r:embed="rId2"/>
          <a:stretch>
            <a:fillRect/>
          </a:stretch>
        </p:blipFill>
        <p:spPr>
          <a:xfrm>
            <a:off x="4589312" y="1518295"/>
            <a:ext cx="7270222" cy="3820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 Placeholder 3">
            <a:extLst>
              <a:ext uri="{FF2B5EF4-FFF2-40B4-BE49-F238E27FC236}">
                <a16:creationId xmlns:a16="http://schemas.microsoft.com/office/drawing/2014/main" id="{11E86B51-6066-4839-9052-12283DA916A4}"/>
              </a:ext>
            </a:extLst>
          </p:cNvPr>
          <p:cNvSpPr txBox="1">
            <a:spLocks/>
          </p:cNvSpPr>
          <p:nvPr/>
        </p:nvSpPr>
        <p:spPr>
          <a:xfrm>
            <a:off x="4235717" y="5513092"/>
            <a:ext cx="4884139" cy="439616"/>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1800" u="sng"/>
              <a:t>https://guides.lib.k-state.edu/UsingContent </a:t>
            </a:r>
          </a:p>
          <a:p>
            <a:pPr algn="ctr"/>
            <a:endParaRPr lang="en-US" sz="1400"/>
          </a:p>
        </p:txBody>
      </p:sp>
      <p:pic>
        <p:nvPicPr>
          <p:cNvPr id="12" name="Picture 11">
            <a:extLst>
              <a:ext uri="{FF2B5EF4-FFF2-40B4-BE49-F238E27FC236}">
                <a16:creationId xmlns:a16="http://schemas.microsoft.com/office/drawing/2014/main" id="{71A7D27D-4085-4526-B400-E2330D82913A}"/>
              </a:ext>
            </a:extLst>
          </p:cNvPr>
          <p:cNvPicPr>
            <a:picLocks noChangeAspect="1"/>
          </p:cNvPicPr>
          <p:nvPr/>
        </p:nvPicPr>
        <p:blipFill>
          <a:blip r:embed="rId3"/>
          <a:stretch>
            <a:fillRect/>
          </a:stretch>
        </p:blipFill>
        <p:spPr>
          <a:xfrm>
            <a:off x="1644146" y="2264561"/>
            <a:ext cx="2343745" cy="23437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750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9D3DE-178F-4005-841D-6975E4A822A1}"/>
              </a:ext>
            </a:extLst>
          </p:cNvPr>
          <p:cNvSpPr>
            <a:spLocks noGrp="1"/>
          </p:cNvSpPr>
          <p:nvPr>
            <p:ph type="title"/>
          </p:nvPr>
        </p:nvSpPr>
        <p:spPr>
          <a:xfrm>
            <a:off x="1900718" y="1333982"/>
            <a:ext cx="9400855" cy="1238945"/>
          </a:xfrm>
        </p:spPr>
        <p:txBody>
          <a:bodyPr/>
          <a:lstStyle/>
          <a:p>
            <a:pPr algn="ctr"/>
            <a:r>
              <a:rPr lang="en-US" b="1">
                <a:latin typeface="Lucida Sans" panose="020B0602030504020204" pitchFamily="34" charset="0"/>
              </a:rPr>
              <a:t>Copyright &amp; Your ETDR</a:t>
            </a:r>
          </a:p>
        </p:txBody>
      </p:sp>
      <p:sp>
        <p:nvSpPr>
          <p:cNvPr id="3" name="Text Placeholder 2">
            <a:extLst>
              <a:ext uri="{FF2B5EF4-FFF2-40B4-BE49-F238E27FC236}">
                <a16:creationId xmlns:a16="http://schemas.microsoft.com/office/drawing/2014/main" id="{0FBF1036-6D02-4C8D-8DDC-65EF42FF86FF}"/>
              </a:ext>
            </a:extLst>
          </p:cNvPr>
          <p:cNvSpPr>
            <a:spLocks noGrp="1"/>
          </p:cNvSpPr>
          <p:nvPr>
            <p:ph type="body" idx="1"/>
          </p:nvPr>
        </p:nvSpPr>
        <p:spPr>
          <a:xfrm>
            <a:off x="1900718" y="3007242"/>
            <a:ext cx="9400855" cy="2900398"/>
          </a:xfrm>
        </p:spPr>
        <p:txBody>
          <a:bodyPr>
            <a:noAutofit/>
          </a:bodyPr>
          <a:lstStyle/>
          <a:p>
            <a:pPr algn="ctr">
              <a:lnSpc>
                <a:spcPct val="200000"/>
              </a:lnSpc>
            </a:pPr>
            <a:r>
              <a:rPr lang="en-US" sz="2800"/>
              <a:t>Finding and Using Works for your Studies.</a:t>
            </a:r>
          </a:p>
        </p:txBody>
      </p:sp>
    </p:spTree>
    <p:extLst>
      <p:ext uri="{BB962C8B-B14F-4D97-AF65-F5344CB8AC3E}">
        <p14:creationId xmlns:p14="http://schemas.microsoft.com/office/powerpoint/2010/main" val="4286546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9"/>
          <p:cNvSpPr txBox="1">
            <a:spLocks noGrp="1"/>
          </p:cNvSpPr>
          <p:nvPr>
            <p:ph type="title"/>
          </p:nvPr>
        </p:nvSpPr>
        <p:spPr>
          <a:xfrm>
            <a:off x="999461" y="416361"/>
            <a:ext cx="10997609" cy="1143000"/>
          </a:xfrm>
          <a:prstGeom prst="rect">
            <a:avLst/>
          </a:prstGeom>
        </p:spPr>
        <p:txBody>
          <a:bodyPr spcFirstLastPara="1" vert="horz" wrap="square" lIns="91425" tIns="45700" rIns="91425" bIns="45700" rtlCol="0" anchor="ctr" anchorCtr="0">
            <a:noAutofit/>
          </a:bodyPr>
          <a:lstStyle/>
          <a:p>
            <a:pPr algn="ctr">
              <a:spcBef>
                <a:spcPts val="0"/>
              </a:spcBef>
            </a:pPr>
            <a:r>
              <a:rPr lang="en-US" sz="4000" b="1">
                <a:latin typeface="Lucida Sans" panose="020B0602030504020204" pitchFamily="34" charset="0"/>
                <a:ea typeface="Arial"/>
                <a:cs typeface="Arial"/>
                <a:sym typeface="Arial"/>
              </a:rPr>
              <a:t>Copyright (Law) vs. Plagiarism (Ethics)</a:t>
            </a:r>
            <a:endParaRPr sz="4000" b="1">
              <a:latin typeface="Lucida Sans" panose="020B0602030504020204" pitchFamily="34" charset="0"/>
              <a:ea typeface="Arial"/>
              <a:cs typeface="Arial"/>
              <a:sym typeface="Arial"/>
            </a:endParaRPr>
          </a:p>
        </p:txBody>
      </p:sp>
      <p:pic>
        <p:nvPicPr>
          <p:cNvPr id="265" name="Google Shape;265;p39"/>
          <p:cNvPicPr preferRelativeResize="0"/>
          <p:nvPr/>
        </p:nvPicPr>
        <p:blipFill>
          <a:blip r:embed="rId3">
            <a:alphaModFix/>
          </a:blip>
          <a:stretch>
            <a:fillRect/>
          </a:stretch>
        </p:blipFill>
        <p:spPr>
          <a:xfrm>
            <a:off x="1919811" y="3865819"/>
            <a:ext cx="2645025" cy="2043900"/>
          </a:xfrm>
          <a:prstGeom prst="rect">
            <a:avLst/>
          </a:prstGeom>
          <a:noFill/>
          <a:ln>
            <a:noFill/>
          </a:ln>
        </p:spPr>
      </p:pic>
      <p:sp>
        <p:nvSpPr>
          <p:cNvPr id="267" name="Google Shape;267;p39"/>
          <p:cNvSpPr txBox="1"/>
          <p:nvPr/>
        </p:nvSpPr>
        <p:spPr>
          <a:xfrm>
            <a:off x="4787200" y="4071150"/>
            <a:ext cx="6168300" cy="1122050"/>
          </a:xfrm>
          <a:prstGeom prst="rect">
            <a:avLst/>
          </a:prstGeom>
          <a:noFill/>
          <a:ln>
            <a:noFill/>
          </a:ln>
        </p:spPr>
        <p:txBody>
          <a:bodyPr spcFirstLastPara="1" wrap="square" lIns="91425" tIns="91425" rIns="91425" bIns="91425" anchor="t" anchorCtr="0">
            <a:noAutofit/>
          </a:bodyPr>
          <a:lstStyle/>
          <a:p>
            <a:pPr>
              <a:lnSpc>
                <a:spcPct val="115000"/>
              </a:lnSpc>
            </a:pPr>
            <a:r>
              <a:rPr lang="en-US" sz="3200">
                <a:solidFill>
                  <a:schemeClr val="dk1"/>
                </a:solidFill>
                <a:ea typeface="Calibri"/>
                <a:cs typeface="Calibri"/>
                <a:sym typeface="Calibri"/>
              </a:rPr>
              <a:t>Plagiarism is an </a:t>
            </a:r>
            <a:r>
              <a:rPr lang="en-US" sz="3200" b="1" u="sng">
                <a:solidFill>
                  <a:schemeClr val="dk1"/>
                </a:solidFill>
                <a:ea typeface="Calibri"/>
                <a:cs typeface="Calibri"/>
                <a:sym typeface="Calibri"/>
              </a:rPr>
              <a:t>ethical</a:t>
            </a:r>
            <a:r>
              <a:rPr lang="en-US" sz="3200">
                <a:solidFill>
                  <a:schemeClr val="dk1"/>
                </a:solidFill>
                <a:ea typeface="Calibri"/>
                <a:cs typeface="Calibri"/>
                <a:sym typeface="Calibri"/>
              </a:rPr>
              <a:t> issue with academic or professional penalties. </a:t>
            </a:r>
            <a:endParaRPr sz="3200">
              <a:solidFill>
                <a:schemeClr val="dk1"/>
              </a:solidFill>
              <a:ea typeface="Calibri"/>
              <a:cs typeface="Calibri"/>
              <a:sym typeface="Calibri"/>
            </a:endParaRPr>
          </a:p>
        </p:txBody>
      </p:sp>
      <p:sp>
        <p:nvSpPr>
          <p:cNvPr id="268" name="Google Shape;268;p39"/>
          <p:cNvSpPr txBox="1"/>
          <p:nvPr/>
        </p:nvSpPr>
        <p:spPr>
          <a:xfrm>
            <a:off x="4787201" y="2039166"/>
            <a:ext cx="6168299" cy="1462375"/>
          </a:xfrm>
          <a:prstGeom prst="rect">
            <a:avLst/>
          </a:prstGeom>
          <a:noFill/>
          <a:ln>
            <a:noFill/>
          </a:ln>
        </p:spPr>
        <p:txBody>
          <a:bodyPr spcFirstLastPara="1" wrap="square" lIns="91425" tIns="91425" rIns="91425" bIns="91425" anchor="t" anchorCtr="0">
            <a:noAutofit/>
          </a:bodyPr>
          <a:lstStyle/>
          <a:p>
            <a:pPr>
              <a:lnSpc>
                <a:spcPct val="115000"/>
              </a:lnSpc>
            </a:pPr>
            <a:r>
              <a:rPr lang="en-US" sz="3200">
                <a:solidFill>
                  <a:schemeClr val="dk1"/>
                </a:solidFill>
                <a:ea typeface="Calibri"/>
                <a:cs typeface="Calibri"/>
                <a:sym typeface="Calibri"/>
              </a:rPr>
              <a:t>Copyright is a </a:t>
            </a:r>
            <a:r>
              <a:rPr lang="en-US" sz="3200" b="1" u="sng">
                <a:solidFill>
                  <a:schemeClr val="dk1"/>
                </a:solidFill>
                <a:ea typeface="Calibri"/>
                <a:cs typeface="Calibri"/>
                <a:sym typeface="Calibri"/>
              </a:rPr>
              <a:t>legal</a:t>
            </a:r>
            <a:r>
              <a:rPr lang="en-US" sz="3200">
                <a:solidFill>
                  <a:schemeClr val="dk1"/>
                </a:solidFill>
                <a:ea typeface="Calibri"/>
                <a:cs typeface="Calibri"/>
                <a:sym typeface="Calibri"/>
              </a:rPr>
              <a:t> concept it’s a codified right with legal penalties. </a:t>
            </a:r>
            <a:endParaRPr sz="3200">
              <a:solidFill>
                <a:schemeClr val="dk1"/>
              </a:solidFill>
              <a:ea typeface="Calibri"/>
              <a:cs typeface="Calibri"/>
              <a:sym typeface="Calibri"/>
            </a:endParaRPr>
          </a:p>
        </p:txBody>
      </p:sp>
      <p:sp>
        <p:nvSpPr>
          <p:cNvPr id="2" name="TextBox 1">
            <a:extLst>
              <a:ext uri="{FF2B5EF4-FFF2-40B4-BE49-F238E27FC236}">
                <a16:creationId xmlns:a16="http://schemas.microsoft.com/office/drawing/2014/main" id="{223ACB11-E83D-FE87-E670-7ADB1CFF6125}"/>
              </a:ext>
            </a:extLst>
          </p:cNvPr>
          <p:cNvSpPr txBox="1"/>
          <p:nvPr/>
        </p:nvSpPr>
        <p:spPr>
          <a:xfrm>
            <a:off x="2135980" y="5601942"/>
            <a:ext cx="1997242" cy="307777"/>
          </a:xfrm>
          <a:prstGeom prst="rect">
            <a:avLst/>
          </a:prstGeom>
          <a:noFill/>
        </p:spPr>
        <p:txBody>
          <a:bodyPr wrap="square" rtlCol="0">
            <a:spAutoFit/>
          </a:bodyPr>
          <a:lstStyle/>
          <a:p>
            <a:pPr algn="ctr"/>
            <a:r>
              <a:rPr lang="en-US" sz="1400"/>
              <a:t>Credit </a:t>
            </a:r>
            <a:r>
              <a:rPr lang="en-US" sz="1400" err="1"/>
              <a:t>RyanMinkoff</a:t>
            </a:r>
            <a:endParaRPr lang="en-US" sz="1400"/>
          </a:p>
        </p:txBody>
      </p:sp>
      <p:cxnSp>
        <p:nvCxnSpPr>
          <p:cNvPr id="9" name="Straight Connector 8">
            <a:extLst>
              <a:ext uri="{FF2B5EF4-FFF2-40B4-BE49-F238E27FC236}">
                <a16:creationId xmlns:a16="http://schemas.microsoft.com/office/drawing/2014/main" id="{7F3BB6E2-2B92-FE27-0E58-705C498BE766}"/>
              </a:ext>
            </a:extLst>
          </p:cNvPr>
          <p:cNvCxnSpPr>
            <a:cxnSpLocks/>
          </p:cNvCxnSpPr>
          <p:nvPr/>
        </p:nvCxnSpPr>
        <p:spPr>
          <a:xfrm>
            <a:off x="4678562" y="3732347"/>
            <a:ext cx="5866786"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Graphic 3">
            <a:extLst>
              <a:ext uri="{FF2B5EF4-FFF2-40B4-BE49-F238E27FC236}">
                <a16:creationId xmlns:a16="http://schemas.microsoft.com/office/drawing/2014/main" id="{A2EDA599-0BAB-4C37-B15F-17BC1F50A7F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04112" y="1855922"/>
            <a:ext cx="1876425" cy="187642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5818-868B-0954-2FC9-EF534263A3EC}"/>
              </a:ext>
            </a:extLst>
          </p:cNvPr>
          <p:cNvSpPr>
            <a:spLocks noGrp="1"/>
          </p:cNvSpPr>
          <p:nvPr>
            <p:ph type="title"/>
          </p:nvPr>
        </p:nvSpPr>
        <p:spPr/>
        <p:txBody>
          <a:bodyPr/>
          <a:lstStyle/>
          <a:p>
            <a:r>
              <a:rPr lang="en-US"/>
              <a:t>Framework - U.S. Copyright</a:t>
            </a:r>
          </a:p>
        </p:txBody>
      </p:sp>
      <p:sp>
        <p:nvSpPr>
          <p:cNvPr id="3" name="Content Placeholder 2">
            <a:extLst>
              <a:ext uri="{FF2B5EF4-FFF2-40B4-BE49-F238E27FC236}">
                <a16:creationId xmlns:a16="http://schemas.microsoft.com/office/drawing/2014/main" id="{CDEC8356-BE4B-F48D-AD21-B7EB18CA8F1C}"/>
              </a:ext>
            </a:extLst>
          </p:cNvPr>
          <p:cNvSpPr>
            <a:spLocks noGrp="1"/>
          </p:cNvSpPr>
          <p:nvPr>
            <p:ph idx="1"/>
          </p:nvPr>
        </p:nvSpPr>
        <p:spPr/>
        <p:txBody>
          <a:bodyPr/>
          <a:lstStyle/>
          <a:p>
            <a:pPr marL="507987" lvl="0" indent="-499521" algn="l" rtl="0">
              <a:lnSpc>
                <a:spcPct val="90000"/>
              </a:lnSpc>
              <a:spcBef>
                <a:spcPts val="0"/>
              </a:spcBef>
              <a:spcAft>
                <a:spcPts val="0"/>
              </a:spcAft>
              <a:buClr>
                <a:schemeClr val="dk1"/>
              </a:buClr>
              <a:buSzPts val="1500"/>
              <a:buFont typeface="Calibri"/>
              <a:buAutoNum type="arabicPeriod"/>
            </a:pPr>
            <a:r>
              <a:rPr lang="en-US" u="sng"/>
              <a:t>Does it have copyright protection?</a:t>
            </a:r>
          </a:p>
          <a:p>
            <a:pPr marL="507987" lvl="0" indent="-499521" algn="l" rtl="0">
              <a:lnSpc>
                <a:spcPct val="90000"/>
              </a:lnSpc>
              <a:spcBef>
                <a:spcPts val="1467"/>
              </a:spcBef>
              <a:spcAft>
                <a:spcPts val="0"/>
              </a:spcAft>
              <a:buClr>
                <a:schemeClr val="dk1"/>
              </a:buClr>
              <a:buSzPts val="1500"/>
              <a:buFont typeface="Calibri"/>
              <a:buAutoNum type="arabicPeriod"/>
            </a:pPr>
            <a:r>
              <a:rPr lang="en-US"/>
              <a:t>Does it have an existing license that covers my use?</a:t>
            </a:r>
          </a:p>
          <a:p>
            <a:pPr marL="507987" lvl="0" indent="-499521" algn="l" rtl="0">
              <a:lnSpc>
                <a:spcPct val="90000"/>
              </a:lnSpc>
              <a:spcBef>
                <a:spcPts val="1467"/>
              </a:spcBef>
              <a:spcAft>
                <a:spcPts val="0"/>
              </a:spcAft>
              <a:buClr>
                <a:schemeClr val="dk1"/>
              </a:buClr>
              <a:buSzPts val="1500"/>
              <a:buFont typeface="Calibri"/>
              <a:buAutoNum type="arabicPeriod"/>
            </a:pPr>
            <a:r>
              <a:rPr lang="en-US"/>
              <a:t>Can I rely on an exemption, such as fair use?</a:t>
            </a:r>
          </a:p>
          <a:p>
            <a:pPr marL="507987" lvl="0" indent="-499521" algn="l" rtl="0">
              <a:lnSpc>
                <a:spcPct val="90000"/>
              </a:lnSpc>
              <a:spcBef>
                <a:spcPts val="1467"/>
              </a:spcBef>
              <a:spcAft>
                <a:spcPts val="0"/>
              </a:spcAft>
              <a:buClr>
                <a:schemeClr val="dk1"/>
              </a:buClr>
              <a:buSzPts val="1500"/>
              <a:buFont typeface="Calibri"/>
              <a:buAutoNum type="arabicPeriod"/>
            </a:pPr>
            <a:r>
              <a:rPr lang="en-US"/>
              <a:t>Do I need to seek permission or purchase a license?</a:t>
            </a:r>
          </a:p>
          <a:p>
            <a:endParaRPr lang="en-US"/>
          </a:p>
        </p:txBody>
      </p:sp>
      <p:graphicFrame>
        <p:nvGraphicFramePr>
          <p:cNvPr id="5" name="Diagram 4">
            <a:extLst>
              <a:ext uri="{FF2B5EF4-FFF2-40B4-BE49-F238E27FC236}">
                <a16:creationId xmlns:a16="http://schemas.microsoft.com/office/drawing/2014/main" id="{C9A8A3AC-331B-98D0-BF41-23E8E634C241}"/>
              </a:ext>
            </a:extLst>
          </p:cNvPr>
          <p:cNvGraphicFramePr/>
          <p:nvPr/>
        </p:nvGraphicFramePr>
        <p:xfrm>
          <a:off x="1816441" y="3703953"/>
          <a:ext cx="9537357" cy="27889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7245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5C2690-715A-2AE3-61B9-396A14343191}"/>
              </a:ext>
            </a:extLst>
          </p:cNvPr>
          <p:cNvSpPr/>
          <p:nvPr/>
        </p:nvSpPr>
        <p:spPr>
          <a:xfrm>
            <a:off x="1139654" y="165668"/>
            <a:ext cx="1512626" cy="66874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txBox="1">
            <a:spLocks/>
          </p:cNvSpPr>
          <p:nvPr/>
        </p:nvSpPr>
        <p:spPr>
          <a:xfrm>
            <a:off x="3053459" y="559558"/>
            <a:ext cx="10058400" cy="1018578"/>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t>1. Does it have copyright protection?</a:t>
            </a:r>
          </a:p>
        </p:txBody>
      </p:sp>
      <p:grpSp>
        <p:nvGrpSpPr>
          <p:cNvPr id="9" name="Group 8"/>
          <p:cNvGrpSpPr/>
          <p:nvPr/>
        </p:nvGrpSpPr>
        <p:grpSpPr>
          <a:xfrm>
            <a:off x="338518" y="-8211"/>
            <a:ext cx="2937290" cy="1174916"/>
            <a:chOff x="5045" y="293808"/>
            <a:chExt cx="2937290" cy="1174916"/>
          </a:xfrm>
        </p:grpSpPr>
        <p:sp>
          <p:nvSpPr>
            <p:cNvPr id="10" name="Chevron 9"/>
            <p:cNvSpPr/>
            <p:nvPr/>
          </p:nvSpPr>
          <p:spPr>
            <a:xfrm>
              <a:off x="5045" y="293808"/>
              <a:ext cx="2937290" cy="1174916"/>
            </a:xfrm>
            <a:prstGeom prst="chevron">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11" name="Chevron 4"/>
            <p:cNvSpPr txBox="1"/>
            <p:nvPr/>
          </p:nvSpPr>
          <p:spPr>
            <a:xfrm>
              <a:off x="592503" y="293808"/>
              <a:ext cx="1762374" cy="1174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a:t>Rights</a:t>
              </a:r>
            </a:p>
          </p:txBody>
        </p:sp>
      </p:grpSp>
      <p:pic>
        <p:nvPicPr>
          <p:cNvPr id="12" name="Content Placeholder 4"/>
          <p:cNvPicPr>
            <a:picLocks noChangeAspect="1"/>
          </p:cNvPicPr>
          <p:nvPr/>
        </p:nvPicPr>
        <p:blipFill>
          <a:blip r:embed="rId2"/>
          <a:stretch>
            <a:fillRect/>
          </a:stretch>
        </p:blipFill>
        <p:spPr>
          <a:xfrm>
            <a:off x="1201876" y="5138988"/>
            <a:ext cx="1341376" cy="13413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3E959E57-BDA5-4F98-98C6-50A9CC3E2905}"/>
              </a:ext>
            </a:extLst>
          </p:cNvPr>
          <p:cNvSpPr txBox="1"/>
          <p:nvPr/>
        </p:nvSpPr>
        <p:spPr>
          <a:xfrm>
            <a:off x="1283845" y="3733422"/>
            <a:ext cx="132315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chemeClr val="accent2"/>
                </a:solidFill>
                <a:cs typeface="Calibri"/>
              </a:rPr>
              <a:t> OR </a:t>
            </a:r>
            <a:endParaRPr lang="en-US" sz="4800">
              <a:solidFill>
                <a:schemeClr val="accent2"/>
              </a:solidFill>
              <a:cs typeface="Calibri"/>
            </a:endParaRPr>
          </a:p>
        </p:txBody>
      </p:sp>
      <p:pic>
        <p:nvPicPr>
          <p:cNvPr id="13" name="Content Placeholder 10">
            <a:extLst>
              <a:ext uri="{FF2B5EF4-FFF2-40B4-BE49-F238E27FC236}">
                <a16:creationId xmlns:a16="http://schemas.microsoft.com/office/drawing/2014/main" id="{DC020C77-06C4-4AE1-B82B-16BCACC5393A}"/>
              </a:ext>
            </a:extLst>
          </p:cNvPr>
          <p:cNvPicPr>
            <a:picLocks noChangeAspect="1"/>
          </p:cNvPicPr>
          <p:nvPr/>
        </p:nvPicPr>
        <p:blipFill>
          <a:blip r:embed="rId3"/>
          <a:stretch>
            <a:fillRect/>
          </a:stretch>
        </p:blipFill>
        <p:spPr>
          <a:xfrm>
            <a:off x="1267980" y="1815626"/>
            <a:ext cx="1341376" cy="1341376"/>
          </a:xfrm>
          <a:prstGeom prst="rect">
            <a:avLst/>
          </a:prstGeom>
          <a:ln>
            <a:noFill/>
          </a:ln>
          <a:effectLst>
            <a:outerShdw blurRad="292100" dist="139700" dir="2700000" algn="tl" rotWithShape="0">
              <a:srgbClr val="333333">
                <a:alpha val="65000"/>
              </a:srgbClr>
            </a:outerShdw>
          </a:effectLst>
        </p:spPr>
      </p:pic>
      <p:sp>
        <p:nvSpPr>
          <p:cNvPr id="14" name="Content Placeholder 1">
            <a:extLst>
              <a:ext uri="{FF2B5EF4-FFF2-40B4-BE49-F238E27FC236}">
                <a16:creationId xmlns:a16="http://schemas.microsoft.com/office/drawing/2014/main" id="{FE8C93BF-04C1-4BFF-962F-8A7E5DA50254}"/>
              </a:ext>
            </a:extLst>
          </p:cNvPr>
          <p:cNvSpPr txBox="1">
            <a:spLocks/>
          </p:cNvSpPr>
          <p:nvPr/>
        </p:nvSpPr>
        <p:spPr>
          <a:xfrm>
            <a:off x="4322336" y="1821244"/>
            <a:ext cx="3167840" cy="23276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lphaUcPeriod"/>
            </a:pPr>
            <a:r>
              <a:rPr lang="en-US" sz="4000"/>
              <a:t>Original</a:t>
            </a:r>
          </a:p>
          <a:p>
            <a:pPr marL="742950" indent="-742950">
              <a:buFont typeface="+mj-lt"/>
              <a:buAutoNum type="alphaUcPeriod"/>
            </a:pPr>
            <a:r>
              <a:rPr lang="en-US" sz="4000"/>
              <a:t>Creative</a:t>
            </a:r>
          </a:p>
          <a:p>
            <a:pPr marL="742950" indent="-742950">
              <a:buFont typeface="+mj-lt"/>
              <a:buAutoNum type="alphaUcPeriod"/>
            </a:pPr>
            <a:r>
              <a:rPr lang="en-US" sz="4000"/>
              <a:t>And Fixed</a:t>
            </a:r>
          </a:p>
          <a:p>
            <a:endParaRPr lang="en-US"/>
          </a:p>
        </p:txBody>
      </p:sp>
      <p:sp>
        <p:nvSpPr>
          <p:cNvPr id="2" name="Title 4">
            <a:extLst>
              <a:ext uri="{FF2B5EF4-FFF2-40B4-BE49-F238E27FC236}">
                <a16:creationId xmlns:a16="http://schemas.microsoft.com/office/drawing/2014/main" id="{A68335D8-38B8-4344-35F2-F2C44E273871}"/>
              </a:ext>
            </a:extLst>
          </p:cNvPr>
          <p:cNvSpPr txBox="1">
            <a:spLocks/>
          </p:cNvSpPr>
          <p:nvPr/>
        </p:nvSpPr>
        <p:spPr>
          <a:xfrm>
            <a:off x="3110322" y="4392304"/>
            <a:ext cx="10058400" cy="1018578"/>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t>2. Has the copyright expired?</a:t>
            </a:r>
          </a:p>
        </p:txBody>
      </p:sp>
      <p:sp>
        <p:nvSpPr>
          <p:cNvPr id="3" name="Content Placeholder 1">
            <a:extLst>
              <a:ext uri="{FF2B5EF4-FFF2-40B4-BE49-F238E27FC236}">
                <a16:creationId xmlns:a16="http://schemas.microsoft.com/office/drawing/2014/main" id="{FAFDE47C-F04C-98FB-7C96-48E1F0161EDF}"/>
              </a:ext>
            </a:extLst>
          </p:cNvPr>
          <p:cNvSpPr txBox="1">
            <a:spLocks/>
          </p:cNvSpPr>
          <p:nvPr/>
        </p:nvSpPr>
        <p:spPr>
          <a:xfrm>
            <a:off x="4322336" y="5494766"/>
            <a:ext cx="4714586" cy="86054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buFont typeface="+mj-lt"/>
              <a:buAutoNum type="alphaUcPeriod"/>
            </a:pPr>
            <a:r>
              <a:rPr lang="en-US" sz="4000">
                <a:ea typeface="Calibri"/>
                <a:cs typeface="Calibri"/>
              </a:rPr>
              <a:t>Public Domain</a:t>
            </a:r>
          </a:p>
          <a:p>
            <a:endParaRPr lang="en-US">
              <a:ea typeface="Calibri"/>
              <a:cs typeface="Calibri"/>
            </a:endParaRPr>
          </a:p>
        </p:txBody>
      </p:sp>
    </p:spTree>
    <p:extLst>
      <p:ext uri="{BB962C8B-B14F-4D97-AF65-F5344CB8AC3E}">
        <p14:creationId xmlns:p14="http://schemas.microsoft.com/office/powerpoint/2010/main" val="2700054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412" y="331006"/>
            <a:ext cx="9537358" cy="1325563"/>
          </a:xfrm>
        </p:spPr>
        <p:txBody>
          <a:bodyPr/>
          <a:lstStyle/>
          <a:p>
            <a:r>
              <a:rPr lang="en-US"/>
              <a:t>Is the work in the Public Domain?</a:t>
            </a:r>
          </a:p>
        </p:txBody>
      </p:sp>
      <p:sp>
        <p:nvSpPr>
          <p:cNvPr id="4" name="Content Placeholder 2"/>
          <p:cNvSpPr>
            <a:spLocks noGrp="1"/>
          </p:cNvSpPr>
          <p:nvPr>
            <p:ph idx="1"/>
          </p:nvPr>
        </p:nvSpPr>
        <p:spPr>
          <a:xfrm>
            <a:off x="2932713" y="1800812"/>
            <a:ext cx="1664144" cy="4015407"/>
          </a:xfrm>
        </p:spPr>
        <p:txBody>
          <a:bodyPr vert="horz" lIns="91440" tIns="45720" rIns="91440" bIns="45720" rtlCol="0" anchor="t">
            <a:normAutofit/>
          </a:bodyPr>
          <a:lstStyle/>
          <a:p>
            <a:pPr marL="0" indent="0">
              <a:buNone/>
            </a:pPr>
            <a:r>
              <a:rPr lang="en-US" sz="2800" dirty="0">
                <a:latin typeface="+mn-lt"/>
              </a:rPr>
              <a:t>All works published from </a:t>
            </a:r>
            <a:r>
              <a:rPr lang="en-US" dirty="0"/>
              <a:t>1929</a:t>
            </a:r>
            <a:r>
              <a:rPr lang="en-US" sz="2800" dirty="0">
                <a:latin typeface="+mn-lt"/>
              </a:rPr>
              <a:t>*</a:t>
            </a:r>
          </a:p>
        </p:txBody>
      </p:sp>
      <p:pic>
        <p:nvPicPr>
          <p:cNvPr id="5" name="Picture 2" descr="https://upload.wikimedia.org/wikipedia/commons/3/3c/Red_and_green_traffic_signals,_Stamford_Road,_Singapore_-_201112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0438"/>
          <a:stretch/>
        </p:blipFill>
        <p:spPr bwMode="auto">
          <a:xfrm>
            <a:off x="8640606" y="1792499"/>
            <a:ext cx="1922430" cy="403763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6" name="Picture 2" descr="https://upload.wikimedia.org/wikipedia/commons/3/3c/Red_and_green_traffic_signals,_Stamford_Road,_Singapore_-_201112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969"/>
          <a:stretch/>
        </p:blipFill>
        <p:spPr bwMode="auto">
          <a:xfrm>
            <a:off x="835519" y="1796869"/>
            <a:ext cx="1973941" cy="41069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7" name="Picture 4" descr="https://upload.wikimedia.org/wikipedia/commons/4/40/Amber_traffic_signal,_Stamford_Road,_Singapore_-_20111210-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762" b="14488"/>
          <a:stretch/>
        </p:blipFill>
        <p:spPr bwMode="auto">
          <a:xfrm rot="5400000">
            <a:off x="3702438" y="2851594"/>
            <a:ext cx="4106950" cy="202758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10704352" y="1800812"/>
            <a:ext cx="1489881" cy="4015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Works created after 1989*</a:t>
            </a:r>
          </a:p>
        </p:txBody>
      </p:sp>
      <p:sp>
        <p:nvSpPr>
          <p:cNvPr id="9" name="Content Placeholder 2"/>
          <p:cNvSpPr txBox="1">
            <a:spLocks/>
          </p:cNvSpPr>
          <p:nvPr/>
        </p:nvSpPr>
        <p:spPr>
          <a:xfrm>
            <a:off x="6914969" y="1792499"/>
            <a:ext cx="1691060" cy="40154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Works published between 1929 and 1989</a:t>
            </a:r>
          </a:p>
        </p:txBody>
      </p:sp>
      <p:sp>
        <p:nvSpPr>
          <p:cNvPr id="10" name="Content Placeholder 2"/>
          <p:cNvSpPr txBox="1">
            <a:spLocks/>
          </p:cNvSpPr>
          <p:nvPr/>
        </p:nvSpPr>
        <p:spPr>
          <a:xfrm>
            <a:off x="1241007" y="6111013"/>
            <a:ext cx="3418618" cy="2429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i="1">
                <a:hlinkClick r:id="rId5"/>
              </a:rPr>
              <a:t>Images </a:t>
            </a:r>
            <a:r>
              <a:rPr lang="en-US" sz="1050" i="1"/>
              <a:t>courtesy of </a:t>
            </a:r>
            <a:r>
              <a:rPr lang="en-US" sz="1050" i="1" err="1">
                <a:hlinkClick r:id="rId6"/>
              </a:rPr>
              <a:t>Jacklee</a:t>
            </a:r>
            <a:r>
              <a:rPr lang="en-US" sz="1050" i="1">
                <a:hlinkClick r:id="rId6"/>
              </a:rPr>
              <a:t> </a:t>
            </a:r>
            <a:r>
              <a:rPr lang="en-US" sz="1050" i="1"/>
              <a:t>at Wikimedia Commons.</a:t>
            </a:r>
          </a:p>
        </p:txBody>
      </p:sp>
    </p:spTree>
    <p:extLst>
      <p:ext uri="{BB962C8B-B14F-4D97-AF65-F5344CB8AC3E}">
        <p14:creationId xmlns:p14="http://schemas.microsoft.com/office/powerpoint/2010/main" val="481053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C47B4-8C47-4113-B3E1-5B824E81252B}"/>
              </a:ext>
            </a:extLst>
          </p:cNvPr>
          <p:cNvSpPr>
            <a:spLocks noGrp="1"/>
          </p:cNvSpPr>
          <p:nvPr>
            <p:ph type="title"/>
          </p:nvPr>
        </p:nvSpPr>
        <p:spPr/>
        <p:txBody>
          <a:bodyPr/>
          <a:lstStyle/>
          <a:p>
            <a:r>
              <a:rPr lang="en-US">
                <a:cs typeface="Calibri Light"/>
              </a:rPr>
              <a:t>Public Domain Tools </a:t>
            </a:r>
            <a:endParaRPr lang="en-US"/>
          </a:p>
        </p:txBody>
      </p:sp>
      <p:pic>
        <p:nvPicPr>
          <p:cNvPr id="12" name="Picture 12" descr="Graphical user interface, text, application, email&#10;&#10;Description automatically generated">
            <a:extLst>
              <a:ext uri="{FF2B5EF4-FFF2-40B4-BE49-F238E27FC236}">
                <a16:creationId xmlns:a16="http://schemas.microsoft.com/office/drawing/2014/main" id="{A787F7DB-126E-43E2-8991-70F0F6F2087F}"/>
              </a:ext>
            </a:extLst>
          </p:cNvPr>
          <p:cNvPicPr>
            <a:picLocks noGrp="1" noChangeAspect="1"/>
          </p:cNvPicPr>
          <p:nvPr>
            <p:ph sz="half" idx="1"/>
          </p:nvPr>
        </p:nvPicPr>
        <p:blipFill>
          <a:blip r:embed="rId2"/>
          <a:stretch>
            <a:fillRect/>
          </a:stretch>
        </p:blipFill>
        <p:spPr>
          <a:xfrm>
            <a:off x="289184" y="2219207"/>
            <a:ext cx="5742891" cy="2507718"/>
          </a:xfrm>
          <a:prstGeom prst="rect">
            <a:avLst/>
          </a:prstGeom>
          <a:ln>
            <a:noFill/>
          </a:ln>
          <a:effectLst>
            <a:outerShdw blurRad="292100" dist="139700" dir="2700000" algn="tl" rotWithShape="0">
              <a:srgbClr val="333333">
                <a:alpha val="65000"/>
              </a:srgbClr>
            </a:outerShdw>
          </a:effectLst>
        </p:spPr>
      </p:pic>
      <p:pic>
        <p:nvPicPr>
          <p:cNvPr id="15" name="Picture 15">
            <a:extLst>
              <a:ext uri="{FF2B5EF4-FFF2-40B4-BE49-F238E27FC236}">
                <a16:creationId xmlns:a16="http://schemas.microsoft.com/office/drawing/2014/main" id="{7DEB6274-B7EC-4783-B40E-47AF92D068FA}"/>
              </a:ext>
            </a:extLst>
          </p:cNvPr>
          <p:cNvPicPr>
            <a:picLocks noGrp="1" noChangeAspect="1"/>
          </p:cNvPicPr>
          <p:nvPr>
            <p:ph sz="half" idx="2"/>
          </p:nvPr>
        </p:nvPicPr>
        <p:blipFill>
          <a:blip r:embed="rId3"/>
          <a:stretch>
            <a:fillRect/>
          </a:stretch>
        </p:blipFill>
        <p:spPr>
          <a:xfrm>
            <a:off x="6117278" y="2125264"/>
            <a:ext cx="5987307" cy="2601661"/>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70710843-6393-46AF-9568-1D7A9D2297F9}"/>
              </a:ext>
            </a:extLst>
          </p:cNvPr>
          <p:cNvSpPr txBox="1"/>
          <p:nvPr/>
        </p:nvSpPr>
        <p:spPr>
          <a:xfrm>
            <a:off x="1177673" y="4911591"/>
            <a:ext cx="43183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https://copyright.cornell.edu/publicdomain</a:t>
            </a:r>
            <a:r>
              <a:rPr lang="en-US"/>
              <a:t> </a:t>
            </a:r>
          </a:p>
        </p:txBody>
      </p:sp>
      <p:sp>
        <p:nvSpPr>
          <p:cNvPr id="16" name="TextBox 15">
            <a:extLst>
              <a:ext uri="{FF2B5EF4-FFF2-40B4-BE49-F238E27FC236}">
                <a16:creationId xmlns:a16="http://schemas.microsoft.com/office/drawing/2014/main" id="{152C6413-6673-4249-8DFD-CFB62931A6B7}"/>
              </a:ext>
            </a:extLst>
          </p:cNvPr>
          <p:cNvSpPr txBox="1"/>
          <p:nvPr/>
        </p:nvSpPr>
        <p:spPr>
          <a:xfrm>
            <a:off x="6090249" y="4911591"/>
            <a:ext cx="60068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https://librarycopyright.net/resources/digitalslider/index.html</a:t>
            </a:r>
            <a:r>
              <a:rPr lang="en-US"/>
              <a:t> </a:t>
            </a:r>
          </a:p>
        </p:txBody>
      </p:sp>
    </p:spTree>
    <p:extLst>
      <p:ext uri="{BB962C8B-B14F-4D97-AF65-F5344CB8AC3E}">
        <p14:creationId xmlns:p14="http://schemas.microsoft.com/office/powerpoint/2010/main" val="1390198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search Lifecycle-Created by UCF-Licensed as CC BY-SA 3.0">
            <a:extLst>
              <a:ext uri="{FF2B5EF4-FFF2-40B4-BE49-F238E27FC236}">
                <a16:creationId xmlns:a16="http://schemas.microsoft.com/office/drawing/2014/main" id="{F1BEB759-4188-4412-81F2-9098FA1C027B}"/>
              </a:ext>
            </a:extLst>
          </p:cNvPr>
          <p:cNvPicPr>
            <a:picLocks noChangeAspect="1"/>
          </p:cNvPicPr>
          <p:nvPr/>
        </p:nvPicPr>
        <p:blipFill rotWithShape="1">
          <a:blip r:embed="rId2">
            <a:extLst>
              <a:ext uri="{28A0092B-C50C-407E-A947-70E740481C1C}">
                <a14:useLocalDpi xmlns:a14="http://schemas.microsoft.com/office/drawing/2010/main" val="0"/>
              </a:ext>
            </a:extLst>
          </a:blip>
          <a:srcRect b="443"/>
          <a:stretch/>
        </p:blipFill>
        <p:spPr>
          <a:xfrm>
            <a:off x="0" y="-6918"/>
            <a:ext cx="12191980" cy="6857990"/>
          </a:xfrm>
          <a:prstGeom prst="rect">
            <a:avLst/>
          </a:prstGeom>
        </p:spPr>
      </p:pic>
      <p:sp>
        <p:nvSpPr>
          <p:cNvPr id="7" name="TextBox 6">
            <a:extLst>
              <a:ext uri="{FF2B5EF4-FFF2-40B4-BE49-F238E27FC236}">
                <a16:creationId xmlns:a16="http://schemas.microsoft.com/office/drawing/2014/main" id="{AA519FDF-933A-40CB-A2E5-1A4D5E0D0819}"/>
              </a:ext>
            </a:extLst>
          </p:cNvPr>
          <p:cNvSpPr txBox="1"/>
          <p:nvPr/>
        </p:nvSpPr>
        <p:spPr>
          <a:xfrm>
            <a:off x="123825" y="6229350"/>
            <a:ext cx="2371725" cy="523220"/>
          </a:xfrm>
          <a:prstGeom prst="rect">
            <a:avLst/>
          </a:prstGeom>
          <a:noFill/>
        </p:spPr>
        <p:txBody>
          <a:bodyPr wrap="square" rtlCol="0">
            <a:spAutoFit/>
          </a:bodyPr>
          <a:lstStyle/>
          <a:p>
            <a:r>
              <a:rPr lang="en-US" sz="1400" b="1">
                <a:solidFill>
                  <a:schemeClr val="accent1">
                    <a:lumMod val="60000"/>
                    <a:lumOff val="40000"/>
                  </a:schemeClr>
                </a:solidFill>
              </a:rPr>
              <a:t>Research Lifecycle-Created by UCF-Licensed as CC BY-SA 3.0</a:t>
            </a:r>
          </a:p>
        </p:txBody>
      </p:sp>
    </p:spTree>
    <p:extLst>
      <p:ext uri="{BB962C8B-B14F-4D97-AF65-F5344CB8AC3E}">
        <p14:creationId xmlns:p14="http://schemas.microsoft.com/office/powerpoint/2010/main" val="3515429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24BFAE-4E23-98AB-AF17-DE65DBADB7D9}"/>
              </a:ext>
            </a:extLst>
          </p:cNvPr>
          <p:cNvSpPr>
            <a:spLocks noGrp="1"/>
          </p:cNvSpPr>
          <p:nvPr>
            <p:ph type="title"/>
          </p:nvPr>
        </p:nvSpPr>
        <p:spPr/>
        <p:txBody>
          <a:bodyPr/>
          <a:lstStyle/>
          <a:p>
            <a:r>
              <a:rPr lang="en-US"/>
              <a:t>Helpful Tools</a:t>
            </a:r>
          </a:p>
        </p:txBody>
      </p:sp>
      <p:sp>
        <p:nvSpPr>
          <p:cNvPr id="19" name="Content Placeholder 18">
            <a:extLst>
              <a:ext uri="{FF2B5EF4-FFF2-40B4-BE49-F238E27FC236}">
                <a16:creationId xmlns:a16="http://schemas.microsoft.com/office/drawing/2014/main" id="{2FAD00DA-9773-9067-8F35-A2BBF4ABF871}"/>
              </a:ext>
            </a:extLst>
          </p:cNvPr>
          <p:cNvSpPr>
            <a:spLocks noGrp="1"/>
          </p:cNvSpPr>
          <p:nvPr>
            <p:ph idx="1"/>
          </p:nvPr>
        </p:nvSpPr>
        <p:spPr>
          <a:xfrm>
            <a:off x="5183188" y="457200"/>
            <a:ext cx="6172200" cy="5600699"/>
          </a:xfrm>
        </p:spPr>
        <p:txBody>
          <a:bodyPr/>
          <a:lstStyle/>
          <a:p>
            <a:pPr lvl="5"/>
            <a:endParaRPr lang="en-US"/>
          </a:p>
          <a:p>
            <a:pPr lvl="5"/>
            <a:r>
              <a:rPr lang="en-US">
                <a:hlinkClick r:id="rId2"/>
              </a:rPr>
              <a:t>The Copyright Genie</a:t>
            </a:r>
            <a:endParaRPr lang="en-US"/>
          </a:p>
          <a:p>
            <a:pPr lvl="5"/>
            <a:endParaRPr lang="en-US"/>
          </a:p>
          <a:p>
            <a:pPr marL="2286000" lvl="5" indent="0">
              <a:buNone/>
            </a:pPr>
            <a:endParaRPr lang="en-US"/>
          </a:p>
          <a:p>
            <a:pPr marL="2286000" lvl="5" indent="0">
              <a:buNone/>
            </a:pPr>
            <a:endParaRPr lang="en-US"/>
          </a:p>
          <a:p>
            <a:pPr lvl="5"/>
            <a:r>
              <a:rPr lang="en-US">
                <a:hlinkClick r:id="rId3"/>
              </a:rPr>
              <a:t>Fair Use Evaluator</a:t>
            </a:r>
            <a:endParaRPr lang="en-US"/>
          </a:p>
          <a:p>
            <a:pPr lvl="5"/>
            <a:endParaRPr lang="en-US"/>
          </a:p>
          <a:p>
            <a:pPr marL="2286000" lvl="5" indent="0">
              <a:buNone/>
            </a:pPr>
            <a:endParaRPr lang="en-US"/>
          </a:p>
          <a:p>
            <a:pPr marL="2286000" lvl="5" indent="0">
              <a:buNone/>
            </a:pPr>
            <a:endParaRPr lang="en-US"/>
          </a:p>
          <a:p>
            <a:pPr lvl="5"/>
            <a:r>
              <a:rPr lang="en-US">
                <a:hlinkClick r:id="rId4"/>
              </a:rPr>
              <a:t>Public Domain Slider</a:t>
            </a:r>
            <a:endParaRPr lang="en-US"/>
          </a:p>
          <a:p>
            <a:pPr lvl="5"/>
            <a:endParaRPr lang="en-US"/>
          </a:p>
          <a:p>
            <a:pPr marL="2286000" lvl="5" indent="0">
              <a:buNone/>
            </a:pPr>
            <a:endParaRPr lang="en-US"/>
          </a:p>
          <a:p>
            <a:pPr marL="2286000" lvl="5" indent="0">
              <a:buNone/>
            </a:pPr>
            <a:endParaRPr lang="en-US"/>
          </a:p>
          <a:p>
            <a:pPr lvl="5"/>
            <a:r>
              <a:rPr lang="en-US">
                <a:hlinkClick r:id="rId5"/>
              </a:rPr>
              <a:t>Exceptions for Instructors </a:t>
            </a:r>
            <a:r>
              <a:rPr lang="en-US" err="1">
                <a:hlinkClick r:id="rId5"/>
              </a:rPr>
              <a:t>eTool</a:t>
            </a:r>
            <a:endParaRPr lang="en-US"/>
          </a:p>
        </p:txBody>
      </p:sp>
      <p:sp>
        <p:nvSpPr>
          <p:cNvPr id="20" name="Text Placeholder 19">
            <a:extLst>
              <a:ext uri="{FF2B5EF4-FFF2-40B4-BE49-F238E27FC236}">
                <a16:creationId xmlns:a16="http://schemas.microsoft.com/office/drawing/2014/main" id="{491E8CA9-EA56-8C0F-A7DC-458B7E559975}"/>
              </a:ext>
            </a:extLst>
          </p:cNvPr>
          <p:cNvSpPr>
            <a:spLocks noGrp="1"/>
          </p:cNvSpPr>
          <p:nvPr>
            <p:ph type="body" sz="half" idx="2"/>
          </p:nvPr>
        </p:nvSpPr>
        <p:spPr/>
        <p:txBody>
          <a:bodyPr>
            <a:norm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pPr algn="ctr"/>
            <a:r>
              <a:rPr lang="en-US" sz="1400">
                <a:hlinkClick r:id="rId6"/>
              </a:rPr>
              <a:t>https://librarycopyright.net/resources/</a:t>
            </a:r>
            <a:r>
              <a:rPr lang="en-US" sz="1400"/>
              <a:t> </a:t>
            </a:r>
          </a:p>
        </p:txBody>
      </p:sp>
      <p:pic>
        <p:nvPicPr>
          <p:cNvPr id="1026" name="Picture 2" descr="The Copyright Genie">
            <a:extLst>
              <a:ext uri="{FF2B5EF4-FFF2-40B4-BE49-F238E27FC236}">
                <a16:creationId xmlns:a16="http://schemas.microsoft.com/office/drawing/2014/main" id="{01705DFC-FF50-A2EF-3CDC-7128013D4D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3185" y="457200"/>
            <a:ext cx="22002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ir Use Evaluator">
            <a:extLst>
              <a:ext uri="{FF2B5EF4-FFF2-40B4-BE49-F238E27FC236}">
                <a16:creationId xmlns:a16="http://schemas.microsoft.com/office/drawing/2014/main" id="{CAE6F127-D2EA-C3BD-C09E-2E100775F2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3185" y="1857375"/>
            <a:ext cx="22002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ublic Domain Slider">
            <a:extLst>
              <a:ext uri="{FF2B5EF4-FFF2-40B4-BE49-F238E27FC236}">
                <a16:creationId xmlns:a16="http://schemas.microsoft.com/office/drawing/2014/main" id="{6CB7783B-AA24-640A-1BAE-F59E3FB056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3184" y="3257550"/>
            <a:ext cx="22002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xceptions for Instructors eTool">
            <a:extLst>
              <a:ext uri="{FF2B5EF4-FFF2-40B4-BE49-F238E27FC236}">
                <a16:creationId xmlns:a16="http://schemas.microsoft.com/office/drawing/2014/main" id="{5106F51E-49AD-DFA4-FDFE-82A5BC5917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3182" y="4657725"/>
            <a:ext cx="22002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Qr code&#10;&#10;Description automatically generated">
            <a:extLst>
              <a:ext uri="{FF2B5EF4-FFF2-40B4-BE49-F238E27FC236}">
                <a16:creationId xmlns:a16="http://schemas.microsoft.com/office/drawing/2014/main" id="{6B05FDE2-7BBA-3F3D-41AD-678DA1A03359}"/>
              </a:ext>
            </a:extLst>
          </p:cNvPr>
          <p:cNvPicPr>
            <a:picLocks noChangeAspect="1"/>
          </p:cNvPicPr>
          <p:nvPr/>
        </p:nvPicPr>
        <p:blipFill>
          <a:blip r:embed="rId11"/>
          <a:stretch>
            <a:fillRect/>
          </a:stretch>
        </p:blipFill>
        <p:spPr>
          <a:xfrm>
            <a:off x="1397335" y="2057400"/>
            <a:ext cx="3546662" cy="3546662"/>
          </a:xfrm>
          <a:prstGeom prst="rect">
            <a:avLst/>
          </a:prstGeom>
        </p:spPr>
      </p:pic>
    </p:spTree>
    <p:extLst>
      <p:ext uri="{BB962C8B-B14F-4D97-AF65-F5344CB8AC3E}">
        <p14:creationId xmlns:p14="http://schemas.microsoft.com/office/powerpoint/2010/main" val="908595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5818-868B-0954-2FC9-EF534263A3EC}"/>
              </a:ext>
            </a:extLst>
          </p:cNvPr>
          <p:cNvSpPr>
            <a:spLocks noGrp="1"/>
          </p:cNvSpPr>
          <p:nvPr>
            <p:ph type="title"/>
          </p:nvPr>
        </p:nvSpPr>
        <p:spPr/>
        <p:txBody>
          <a:bodyPr/>
          <a:lstStyle/>
          <a:p>
            <a:r>
              <a:rPr lang="en-US"/>
              <a:t>Framework - U.S. Copyright</a:t>
            </a:r>
          </a:p>
        </p:txBody>
      </p:sp>
      <p:sp>
        <p:nvSpPr>
          <p:cNvPr id="3" name="Content Placeholder 2">
            <a:extLst>
              <a:ext uri="{FF2B5EF4-FFF2-40B4-BE49-F238E27FC236}">
                <a16:creationId xmlns:a16="http://schemas.microsoft.com/office/drawing/2014/main" id="{CDEC8356-BE4B-F48D-AD21-B7EB18CA8F1C}"/>
              </a:ext>
            </a:extLst>
          </p:cNvPr>
          <p:cNvSpPr>
            <a:spLocks noGrp="1"/>
          </p:cNvSpPr>
          <p:nvPr>
            <p:ph idx="1"/>
          </p:nvPr>
        </p:nvSpPr>
        <p:spPr/>
        <p:txBody>
          <a:bodyPr/>
          <a:lstStyle/>
          <a:p>
            <a:pPr marL="507987" lvl="0" indent="-499521" algn="l" rtl="0">
              <a:lnSpc>
                <a:spcPct val="90000"/>
              </a:lnSpc>
              <a:spcBef>
                <a:spcPts val="0"/>
              </a:spcBef>
              <a:spcAft>
                <a:spcPts val="0"/>
              </a:spcAft>
              <a:buClr>
                <a:schemeClr val="dk1"/>
              </a:buClr>
              <a:buSzPts val="1500"/>
              <a:buFont typeface="Calibri"/>
              <a:buAutoNum type="arabicPeriod"/>
            </a:pPr>
            <a:r>
              <a:rPr lang="en-US"/>
              <a:t>Does it have copyright protection?</a:t>
            </a:r>
          </a:p>
          <a:p>
            <a:pPr marL="507987" lvl="0" indent="-499521" algn="l" rtl="0">
              <a:lnSpc>
                <a:spcPct val="90000"/>
              </a:lnSpc>
              <a:spcBef>
                <a:spcPts val="1467"/>
              </a:spcBef>
              <a:spcAft>
                <a:spcPts val="0"/>
              </a:spcAft>
              <a:buClr>
                <a:schemeClr val="dk1"/>
              </a:buClr>
              <a:buSzPts val="1500"/>
              <a:buFont typeface="Calibri"/>
              <a:buAutoNum type="arabicPeriod"/>
            </a:pPr>
            <a:r>
              <a:rPr lang="en-US" u="sng"/>
              <a:t>Does it have an existing license that covers my use?</a:t>
            </a:r>
          </a:p>
          <a:p>
            <a:pPr marL="507987" lvl="0" indent="-499521" algn="l" rtl="0">
              <a:lnSpc>
                <a:spcPct val="90000"/>
              </a:lnSpc>
              <a:spcBef>
                <a:spcPts val="1467"/>
              </a:spcBef>
              <a:spcAft>
                <a:spcPts val="0"/>
              </a:spcAft>
              <a:buClr>
                <a:schemeClr val="dk1"/>
              </a:buClr>
              <a:buSzPts val="1500"/>
              <a:buFont typeface="Calibri"/>
              <a:buAutoNum type="arabicPeriod"/>
            </a:pPr>
            <a:r>
              <a:rPr lang="en-US" u="sng"/>
              <a:t>Can I rely on an exemption, such as fair use?</a:t>
            </a:r>
          </a:p>
          <a:p>
            <a:pPr marL="507987" lvl="0" indent="-499521" algn="l" rtl="0">
              <a:lnSpc>
                <a:spcPct val="90000"/>
              </a:lnSpc>
              <a:spcBef>
                <a:spcPts val="1467"/>
              </a:spcBef>
              <a:spcAft>
                <a:spcPts val="0"/>
              </a:spcAft>
              <a:buClr>
                <a:schemeClr val="dk1"/>
              </a:buClr>
              <a:buSzPts val="1500"/>
              <a:buFont typeface="Calibri"/>
              <a:buAutoNum type="arabicPeriod"/>
            </a:pPr>
            <a:r>
              <a:rPr lang="en-US"/>
              <a:t>Do I need to seek permission or purchase a license?</a:t>
            </a:r>
          </a:p>
          <a:p>
            <a:endParaRPr lang="en-US"/>
          </a:p>
        </p:txBody>
      </p:sp>
      <p:graphicFrame>
        <p:nvGraphicFramePr>
          <p:cNvPr id="5" name="Diagram 4">
            <a:extLst>
              <a:ext uri="{FF2B5EF4-FFF2-40B4-BE49-F238E27FC236}">
                <a16:creationId xmlns:a16="http://schemas.microsoft.com/office/drawing/2014/main" id="{C9A8A3AC-331B-98D0-BF41-23E8E634C241}"/>
              </a:ext>
            </a:extLst>
          </p:cNvPr>
          <p:cNvGraphicFramePr/>
          <p:nvPr/>
        </p:nvGraphicFramePr>
        <p:xfrm>
          <a:off x="1816441" y="3703953"/>
          <a:ext cx="9537357" cy="27889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0627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044D-4F42-1C66-E249-1BC5C602447B}"/>
              </a:ext>
            </a:extLst>
          </p:cNvPr>
          <p:cNvSpPr>
            <a:spLocks noGrp="1"/>
          </p:cNvSpPr>
          <p:nvPr>
            <p:ph type="title"/>
          </p:nvPr>
        </p:nvSpPr>
        <p:spPr>
          <a:xfrm>
            <a:off x="1304651" y="376498"/>
            <a:ext cx="10686043" cy="1336936"/>
          </a:xfrm>
        </p:spPr>
        <p:txBody>
          <a:bodyPr/>
          <a:lstStyle/>
          <a:p>
            <a:r>
              <a:rPr lang="en-US"/>
              <a:t>3. Do any user’s rights, such as fair use, apply?</a:t>
            </a:r>
          </a:p>
        </p:txBody>
      </p:sp>
      <p:sp>
        <p:nvSpPr>
          <p:cNvPr id="3" name="Content Placeholder 2">
            <a:extLst>
              <a:ext uri="{FF2B5EF4-FFF2-40B4-BE49-F238E27FC236}">
                <a16:creationId xmlns:a16="http://schemas.microsoft.com/office/drawing/2014/main" id="{4533AAB8-94DA-2BB1-86D7-36CF9E658C9E}"/>
              </a:ext>
            </a:extLst>
          </p:cNvPr>
          <p:cNvSpPr>
            <a:spLocks noGrp="1"/>
          </p:cNvSpPr>
          <p:nvPr>
            <p:ph idx="1"/>
          </p:nvPr>
        </p:nvSpPr>
        <p:spPr>
          <a:xfrm>
            <a:off x="1532114" y="1711893"/>
            <a:ext cx="10219745" cy="4351338"/>
          </a:xfrm>
        </p:spPr>
        <p:txBody>
          <a:bodyPr vert="horz" lIns="91440" tIns="45720" rIns="91440" bIns="45720" rtlCol="0" anchor="t">
            <a:noAutofit/>
          </a:bodyPr>
          <a:lstStyle/>
          <a:p>
            <a:pPr marL="0" indent="0">
              <a:buNone/>
            </a:pPr>
            <a:r>
              <a:rPr lang="en-US" sz="3200"/>
              <a:t>Fair use (107) can be used for purposes such as: </a:t>
            </a:r>
            <a:endParaRPr lang="en-US" sz="3200">
              <a:ea typeface="Calibri"/>
              <a:cs typeface="Calibri"/>
            </a:endParaRPr>
          </a:p>
          <a:p>
            <a:pPr lvl="1"/>
            <a:r>
              <a:rPr lang="en-US" sz="3200">
                <a:ea typeface="Calibri"/>
                <a:cs typeface="Calibri"/>
              </a:rPr>
              <a:t>criticism, </a:t>
            </a:r>
          </a:p>
          <a:p>
            <a:pPr lvl="1"/>
            <a:r>
              <a:rPr lang="en-US" sz="3200">
                <a:ea typeface="Calibri"/>
                <a:cs typeface="Calibri"/>
              </a:rPr>
              <a:t>comment, </a:t>
            </a:r>
            <a:endParaRPr lang="en-US">
              <a:ea typeface="Calibri"/>
              <a:cs typeface="Calibri"/>
            </a:endParaRPr>
          </a:p>
          <a:p>
            <a:pPr lvl="1"/>
            <a:r>
              <a:rPr lang="en-US" sz="3200">
                <a:ea typeface="Calibri"/>
                <a:cs typeface="Calibri"/>
              </a:rPr>
              <a:t>news reporting, </a:t>
            </a:r>
            <a:endParaRPr lang="en-US">
              <a:ea typeface="Calibri"/>
              <a:cs typeface="Calibri"/>
            </a:endParaRPr>
          </a:p>
          <a:p>
            <a:pPr lvl="1"/>
            <a:r>
              <a:rPr lang="en-US" sz="3200">
                <a:ea typeface="Calibri"/>
                <a:cs typeface="Calibri"/>
              </a:rPr>
              <a:t>teaching (including multiple copies for classroom use), </a:t>
            </a:r>
            <a:endParaRPr lang="en-US">
              <a:ea typeface="Calibri"/>
              <a:cs typeface="Calibri"/>
            </a:endParaRPr>
          </a:p>
          <a:p>
            <a:pPr lvl="1"/>
            <a:r>
              <a:rPr lang="en-US" sz="3200">
                <a:ea typeface="Calibri"/>
                <a:cs typeface="Calibri"/>
              </a:rPr>
              <a:t>scholarship, </a:t>
            </a:r>
            <a:endParaRPr lang="en-US">
              <a:ea typeface="Calibri"/>
              <a:cs typeface="Calibri"/>
            </a:endParaRPr>
          </a:p>
          <a:p>
            <a:pPr lvl="1"/>
            <a:r>
              <a:rPr lang="en-US" sz="3200">
                <a:ea typeface="Calibri"/>
                <a:cs typeface="Calibri"/>
              </a:rPr>
              <a:t>or research</a:t>
            </a:r>
            <a:endParaRPr lang="en-US">
              <a:ea typeface="Calibri"/>
              <a:cs typeface="Calibri"/>
            </a:endParaRPr>
          </a:p>
          <a:p>
            <a:endParaRPr lang="en-US" sz="3200">
              <a:ea typeface="Calibri"/>
              <a:cs typeface="Calibri"/>
            </a:endParaRPr>
          </a:p>
        </p:txBody>
      </p:sp>
    </p:spTree>
    <p:extLst>
      <p:ext uri="{BB962C8B-B14F-4D97-AF65-F5344CB8AC3E}">
        <p14:creationId xmlns:p14="http://schemas.microsoft.com/office/powerpoint/2010/main" val="3137044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4713F-02B9-BE49-26BF-65BCB0475311}"/>
              </a:ext>
            </a:extLst>
          </p:cNvPr>
          <p:cNvSpPr>
            <a:spLocks noGrp="1"/>
          </p:cNvSpPr>
          <p:nvPr>
            <p:ph type="title"/>
          </p:nvPr>
        </p:nvSpPr>
        <p:spPr>
          <a:xfrm>
            <a:off x="1816442" y="160409"/>
            <a:ext cx="9537358" cy="1325563"/>
          </a:xfrm>
        </p:spPr>
        <p:txBody>
          <a:bodyPr/>
          <a:lstStyle/>
          <a:p>
            <a:r>
              <a:rPr lang="en-US"/>
              <a:t>Fair Use Basics</a:t>
            </a:r>
          </a:p>
        </p:txBody>
      </p:sp>
      <p:graphicFrame>
        <p:nvGraphicFramePr>
          <p:cNvPr id="5" name="Content Placeholder 4">
            <a:extLst>
              <a:ext uri="{FF2B5EF4-FFF2-40B4-BE49-F238E27FC236}">
                <a16:creationId xmlns:a16="http://schemas.microsoft.com/office/drawing/2014/main" id="{0894CF03-3D5D-8D77-4762-ACC40A6F14CA}"/>
              </a:ext>
            </a:extLst>
          </p:cNvPr>
          <p:cNvGraphicFramePr>
            <a:graphicFrameLocks noGrp="1"/>
          </p:cNvGraphicFramePr>
          <p:nvPr>
            <p:ph idx="1"/>
            <p:extLst>
              <p:ext uri="{D42A27DB-BD31-4B8C-83A1-F6EECF244321}">
                <p14:modId xmlns:p14="http://schemas.microsoft.com/office/powerpoint/2010/main" val="2766872718"/>
              </p:ext>
            </p:extLst>
          </p:nvPr>
        </p:nvGraphicFramePr>
        <p:xfrm>
          <a:off x="1816100" y="1495805"/>
          <a:ext cx="9537700" cy="4681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444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5" name="Title 1">
            <a:extLst>
              <a:ext uri="{FF2B5EF4-FFF2-40B4-BE49-F238E27FC236}">
                <a16:creationId xmlns:a16="http://schemas.microsoft.com/office/drawing/2014/main" id="{0BCAF94C-D1AE-1E17-2A03-3F2B60A60741}"/>
              </a:ext>
            </a:extLst>
          </p:cNvPr>
          <p:cNvSpPr>
            <a:spLocks noGrp="1"/>
          </p:cNvSpPr>
          <p:nvPr>
            <p:ph type="title"/>
          </p:nvPr>
        </p:nvSpPr>
        <p:spPr>
          <a:xfrm>
            <a:off x="1816442" y="365125"/>
            <a:ext cx="9537358" cy="1325563"/>
          </a:xfrm>
        </p:spPr>
        <p:txBody>
          <a:bodyPr>
            <a:normAutofit fontScale="90000"/>
          </a:bodyPr>
          <a:lstStyle/>
          <a:p>
            <a:r>
              <a:rPr lang="en-US"/>
              <a:t>Fair Use Evaluator</a:t>
            </a:r>
            <a:br>
              <a:rPr lang="en-US"/>
            </a:br>
            <a:r>
              <a:rPr lang="en-US" sz="3600"/>
              <a:t>Highly Recommend Learning More About Fair Use and How to Use It</a:t>
            </a:r>
            <a:endParaRPr lang="en-US"/>
          </a:p>
        </p:txBody>
      </p:sp>
      <p:pic>
        <p:nvPicPr>
          <p:cNvPr id="3" name="Picture 2" descr="Graphical user interface, text, application&#10;&#10;Description automatically generated">
            <a:hlinkClick r:id="rId3"/>
            <a:extLst>
              <a:ext uri="{FF2B5EF4-FFF2-40B4-BE49-F238E27FC236}">
                <a16:creationId xmlns:a16="http://schemas.microsoft.com/office/drawing/2014/main" id="{A7F452D8-EEA3-796F-76FA-37B8E1CE6B7D}"/>
              </a:ext>
            </a:extLst>
          </p:cNvPr>
          <p:cNvPicPr>
            <a:picLocks noChangeAspect="1"/>
          </p:cNvPicPr>
          <p:nvPr/>
        </p:nvPicPr>
        <p:blipFill>
          <a:blip r:embed="rId4"/>
          <a:stretch>
            <a:fillRect/>
          </a:stretch>
        </p:blipFill>
        <p:spPr>
          <a:xfrm>
            <a:off x="1816442" y="2117666"/>
            <a:ext cx="9537357" cy="3767255"/>
          </a:xfrm>
          <a:prstGeom prst="rect">
            <a:avLst/>
          </a:prstGeom>
          <a:ln>
            <a:noFill/>
          </a:ln>
          <a:effectLst>
            <a:outerShdw blurRad="292100" dist="139700" dir="2700000" algn="tl" rotWithShape="0">
              <a:srgbClr val="333333">
                <a:alpha val="65000"/>
              </a:srgbClr>
            </a:outerShdw>
          </a:effectLst>
        </p:spPr>
      </p:pic>
      <p:pic>
        <p:nvPicPr>
          <p:cNvPr id="4" name="Picture 3">
            <a:hlinkClick r:id="rId3"/>
            <a:extLst>
              <a:ext uri="{FF2B5EF4-FFF2-40B4-BE49-F238E27FC236}">
                <a16:creationId xmlns:a16="http://schemas.microsoft.com/office/drawing/2014/main" id="{79BD632B-18C1-4520-82EC-A364A00A2075}"/>
              </a:ext>
            </a:extLst>
          </p:cNvPr>
          <p:cNvPicPr>
            <a:picLocks noChangeAspect="1"/>
          </p:cNvPicPr>
          <p:nvPr/>
        </p:nvPicPr>
        <p:blipFill>
          <a:blip r:embed="rId5"/>
          <a:stretch>
            <a:fillRect/>
          </a:stretch>
        </p:blipFill>
        <p:spPr>
          <a:xfrm>
            <a:off x="2869129" y="4427621"/>
            <a:ext cx="2223435" cy="222343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8A3340-6975-4CE2-8382-3D374C587A42}"/>
              </a:ext>
            </a:extLst>
          </p:cNvPr>
          <p:cNvSpPr txBox="1">
            <a:spLocks/>
          </p:cNvSpPr>
          <p:nvPr/>
        </p:nvSpPr>
        <p:spPr>
          <a:xfrm>
            <a:off x="3590651" y="69423"/>
            <a:ext cx="9537358" cy="132556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90000"/>
              </a:lnSpc>
              <a:spcAft>
                <a:spcPts val="600"/>
              </a:spcAft>
            </a:pPr>
            <a:r>
              <a:rPr lang="en-US" sz="4400">
                <a:solidFill>
                  <a:srgbClr val="7030A0"/>
                </a:solidFill>
              </a:rPr>
              <a:t>Copyright, Licenses</a:t>
            </a:r>
            <a:r>
              <a:rPr lang="en-US" sz="4400" kern="1200">
                <a:solidFill>
                  <a:srgbClr val="7030A0"/>
                </a:solidFill>
                <a:latin typeface="+mj-lt"/>
                <a:ea typeface="+mj-ea"/>
                <a:cs typeface="+mj-cs"/>
              </a:rPr>
              <a:t> and Transfers</a:t>
            </a:r>
          </a:p>
        </p:txBody>
      </p:sp>
      <p:pic>
        <p:nvPicPr>
          <p:cNvPr id="5" name="Picture 10" descr="Icon&#10;&#10;Description automatically generated">
            <a:extLst>
              <a:ext uri="{FF2B5EF4-FFF2-40B4-BE49-F238E27FC236}">
                <a16:creationId xmlns:a16="http://schemas.microsoft.com/office/drawing/2014/main" id="{B29C8BBC-DEAC-4148-BB9A-7BDB1881DCB7}"/>
              </a:ext>
            </a:extLst>
          </p:cNvPr>
          <p:cNvPicPr>
            <a:picLocks noChangeAspect="1"/>
          </p:cNvPicPr>
          <p:nvPr/>
        </p:nvPicPr>
        <p:blipFill>
          <a:blip r:embed="rId2"/>
          <a:stretch>
            <a:fillRect/>
          </a:stretch>
        </p:blipFill>
        <p:spPr>
          <a:xfrm>
            <a:off x="1543487" y="1558421"/>
            <a:ext cx="4203358" cy="420335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B657A76E-E3BC-4B42-9E55-7CC29D3A8383}"/>
              </a:ext>
            </a:extLst>
          </p:cNvPr>
          <p:cNvSpPr txBox="1"/>
          <p:nvPr/>
        </p:nvSpPr>
        <p:spPr>
          <a:xfrm>
            <a:off x="5980043" y="1564044"/>
            <a:ext cx="6124383" cy="438545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1500"/>
              </a:spcAft>
            </a:pPr>
            <a:r>
              <a:rPr lang="en-US" sz="3200"/>
              <a:t>Contracts/agreements that permits authority to own, do, or use something.</a:t>
            </a:r>
            <a:endParaRPr lang="en-US" sz="3200">
              <a:ea typeface="Calibri"/>
              <a:cs typeface="Calibri"/>
            </a:endParaRPr>
          </a:p>
          <a:p>
            <a:pPr marL="213995" indent="-228600">
              <a:lnSpc>
                <a:spcPct val="90000"/>
              </a:lnSpc>
              <a:spcAft>
                <a:spcPts val="1500"/>
              </a:spcAft>
              <a:buFont typeface="Arial" panose="020B0604020202020204" pitchFamily="34" charset="0"/>
              <a:buChar char="•"/>
            </a:pPr>
            <a:r>
              <a:rPr lang="en-US" sz="2800">
                <a:ea typeface="+mn-lt"/>
                <a:cs typeface="+mn-lt"/>
              </a:rPr>
              <a:t>©</a:t>
            </a:r>
            <a:r>
              <a:rPr lang="en-US" sz="2800">
                <a:cs typeface="Calibri"/>
              </a:rPr>
              <a:t> is a </a:t>
            </a:r>
            <a:r>
              <a:rPr lang="en-US" sz="2800" u="sng">
                <a:cs typeface="Calibri"/>
              </a:rPr>
              <a:t>bundle of rights</a:t>
            </a:r>
            <a:endParaRPr lang="en-US" sz="2800" u="sng">
              <a:ea typeface="Calibri"/>
              <a:cs typeface="Calibri"/>
            </a:endParaRPr>
          </a:p>
          <a:p>
            <a:pPr marL="213995" indent="-228600">
              <a:lnSpc>
                <a:spcPct val="90000"/>
              </a:lnSpc>
              <a:spcAft>
                <a:spcPts val="1500"/>
              </a:spcAft>
              <a:buFont typeface="Arial" panose="020B0604020202020204" pitchFamily="34" charset="0"/>
              <a:buChar char="•"/>
            </a:pPr>
            <a:r>
              <a:rPr lang="en-US" sz="2800"/>
              <a:t>Rights holders can transfer or license </a:t>
            </a:r>
            <a:r>
              <a:rPr lang="en-US" sz="2800" u="sng"/>
              <a:t>any</a:t>
            </a:r>
            <a:r>
              <a:rPr lang="en-US" sz="2800"/>
              <a:t> of their exclusive rights, including </a:t>
            </a:r>
            <a:r>
              <a:rPr lang="en-US" sz="2800" u="sng"/>
              <a:t>portions</a:t>
            </a:r>
            <a:r>
              <a:rPr lang="en-US" sz="2800"/>
              <a:t> of those rights.</a:t>
            </a:r>
            <a:endParaRPr lang="en-US" sz="2800">
              <a:ea typeface="Calibri"/>
              <a:cs typeface="Calibri"/>
            </a:endParaRPr>
          </a:p>
          <a:p>
            <a:pPr marL="213995" indent="-228600">
              <a:lnSpc>
                <a:spcPct val="90000"/>
              </a:lnSpc>
              <a:spcAft>
                <a:spcPts val="1500"/>
              </a:spcAft>
              <a:buFont typeface="Arial" panose="020B0604020202020204" pitchFamily="34" charset="0"/>
              <a:buChar char="•"/>
            </a:pPr>
            <a:r>
              <a:rPr lang="en-US" sz="2800"/>
              <a:t>Does transferring a physical object transfer copyright in that object?--</a:t>
            </a:r>
            <a:r>
              <a:rPr lang="en-US" sz="2800" b="1" u="sng">
                <a:solidFill>
                  <a:srgbClr val="7030A0"/>
                </a:solidFill>
              </a:rPr>
              <a:t>No</a:t>
            </a:r>
            <a:endParaRPr lang="en-US" sz="2800" b="1" u="sng">
              <a:solidFill>
                <a:srgbClr val="7030A0"/>
              </a:solidFill>
              <a:cs typeface="Calibri"/>
            </a:endParaRPr>
          </a:p>
        </p:txBody>
      </p:sp>
      <p:graphicFrame>
        <p:nvGraphicFramePr>
          <p:cNvPr id="4" name="Diagram 3">
            <a:extLst>
              <a:ext uri="{FF2B5EF4-FFF2-40B4-BE49-F238E27FC236}">
                <a16:creationId xmlns:a16="http://schemas.microsoft.com/office/drawing/2014/main" id="{D1C84537-BB16-8E8C-18B9-BC93FD076C6D}"/>
              </a:ext>
            </a:extLst>
          </p:cNvPr>
          <p:cNvGraphicFramePr/>
          <p:nvPr>
            <p:extLst>
              <p:ext uri="{D42A27DB-BD31-4B8C-83A1-F6EECF244321}">
                <p14:modId xmlns:p14="http://schemas.microsoft.com/office/powerpoint/2010/main" val="1808030147"/>
              </p:ext>
            </p:extLst>
          </p:nvPr>
        </p:nvGraphicFramePr>
        <p:xfrm>
          <a:off x="-48753" y="-3690"/>
          <a:ext cx="3566463" cy="1321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6059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5748" y="212156"/>
            <a:ext cx="8367824" cy="1143000"/>
          </a:xfrm>
        </p:spPr>
        <p:txBody>
          <a:bodyPr>
            <a:normAutofit/>
          </a:bodyPr>
          <a:lstStyle/>
          <a:p>
            <a:r>
              <a:rPr lang="en-US">
                <a:solidFill>
                  <a:srgbClr val="7030A0"/>
                </a:solidFill>
              </a:rPr>
              <a:t>Public Licenses</a:t>
            </a:r>
          </a:p>
        </p:txBody>
      </p:sp>
      <p:sp>
        <p:nvSpPr>
          <p:cNvPr id="3" name="Content Placeholder 2"/>
          <p:cNvSpPr>
            <a:spLocks noGrp="1"/>
          </p:cNvSpPr>
          <p:nvPr>
            <p:ph idx="1"/>
          </p:nvPr>
        </p:nvSpPr>
        <p:spPr>
          <a:xfrm>
            <a:off x="2619153" y="1242091"/>
            <a:ext cx="7543800" cy="5063017"/>
          </a:xfrm>
        </p:spPr>
        <p:txBody>
          <a:bodyPr spcFirstLastPara="1" vert="horz" wrap="square" lIns="0" tIns="34290" rIns="0" bIns="34290" rtlCol="0" anchor="t" anchorCtr="0">
            <a:normAutofit lnSpcReduction="10000"/>
          </a:bodyPr>
          <a:lstStyle/>
          <a:p>
            <a:pPr marL="0" indent="0">
              <a:buNone/>
            </a:pPr>
            <a:r>
              <a:rPr lang="en-US" altLang="en-US" sz="2700"/>
              <a:t>Rights holder - </a:t>
            </a:r>
            <a:r>
              <a:rPr lang="en-US" altLang="en-US" sz="2700" u="sng"/>
              <a:t>Licensor</a:t>
            </a:r>
          </a:p>
          <a:p>
            <a:pPr marL="0" indent="0">
              <a:buNone/>
            </a:pPr>
            <a:r>
              <a:rPr lang="en-US" altLang="en-US" sz="2700"/>
              <a:t>Everybody else - </a:t>
            </a:r>
            <a:r>
              <a:rPr lang="en-US" altLang="en-US" sz="2700" u="sng"/>
              <a:t>Licensee</a:t>
            </a:r>
          </a:p>
          <a:p>
            <a:endParaRPr lang="en-US" altLang="en-US" sz="2700">
              <a:latin typeface="Consolas" panose="020B0609020204030204" pitchFamily="49" charset="0"/>
            </a:endParaRPr>
          </a:p>
          <a:p>
            <a:endParaRPr lang="en-US" altLang="en-US" sz="2700">
              <a:latin typeface="Consolas" panose="020B0609020204030204" pitchFamily="49" charset="0"/>
            </a:endParaRPr>
          </a:p>
          <a:p>
            <a:endParaRPr lang="en-US" altLang="en-US" sz="2700">
              <a:latin typeface="Consolas" panose="020B0609020204030204" pitchFamily="49" charset="0"/>
            </a:endParaRPr>
          </a:p>
          <a:p>
            <a:endParaRPr lang="en-US" altLang="en-US" sz="2700">
              <a:latin typeface="Consolas" panose="020B0609020204030204" pitchFamily="49" charset="0"/>
            </a:endParaRPr>
          </a:p>
          <a:p>
            <a:endParaRPr lang="en-US" altLang="en-US" sz="2700">
              <a:latin typeface="Consolas" panose="020B0609020204030204" pitchFamily="49" charset="0"/>
            </a:endParaRPr>
          </a:p>
          <a:p>
            <a:pPr marL="114300" indent="0">
              <a:buNone/>
            </a:pPr>
            <a:endParaRPr lang="en-US" altLang="en-US" sz="2700">
              <a:latin typeface="Consolas" panose="020B0609020204030204" pitchFamily="49" charset="0"/>
            </a:endParaRPr>
          </a:p>
          <a:p>
            <a:pPr marL="0" indent="0">
              <a:buNone/>
            </a:pPr>
            <a:r>
              <a:rPr lang="en-US" altLang="en-US" sz="2700"/>
              <a:t>Public, or open licenses last until the work enters the public domain at the end of the copyright term.</a:t>
            </a:r>
            <a:endParaRPr lang="en-US"/>
          </a:p>
          <a:p>
            <a:pPr marL="744855" lvl="2"/>
            <a:r>
              <a:rPr lang="en-US" altLang="en-US" sz="2300"/>
              <a:t>(Unless</a:t>
            </a:r>
            <a:r>
              <a:rPr lang="en-US" altLang="en-US" sz="2300" b="1"/>
              <a:t> </a:t>
            </a:r>
            <a:r>
              <a:rPr lang="en-US" altLang="en-US" sz="2300"/>
              <a:t>termination rights are exercised)</a:t>
            </a:r>
            <a:endParaRPr lang="en-US" altLang="en-US" sz="2300" b="1"/>
          </a:p>
        </p:txBody>
      </p:sp>
      <p:sp>
        <p:nvSpPr>
          <p:cNvPr id="5" name="Footer Placeholder 3"/>
          <p:cNvSpPr>
            <a:spLocks noGrp="1"/>
          </p:cNvSpPr>
          <p:nvPr>
            <p:ph type="ftr" sz="quarter" idx="4294967295"/>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b="0"/>
          </a:p>
        </p:txBody>
      </p:sp>
      <p:pic>
        <p:nvPicPr>
          <p:cNvPr id="4" name="Picture 5">
            <a:extLst>
              <a:ext uri="{FF2B5EF4-FFF2-40B4-BE49-F238E27FC236}">
                <a16:creationId xmlns:a16="http://schemas.microsoft.com/office/drawing/2014/main" id="{77D2EFF6-D3AF-44B9-8198-F7DB61547BD0}"/>
              </a:ext>
            </a:extLst>
          </p:cNvPr>
          <p:cNvPicPr>
            <a:picLocks noChangeAspect="1"/>
          </p:cNvPicPr>
          <p:nvPr/>
        </p:nvPicPr>
        <p:blipFill>
          <a:blip r:embed="rId3"/>
          <a:stretch>
            <a:fillRect/>
          </a:stretch>
        </p:blipFill>
        <p:spPr>
          <a:xfrm>
            <a:off x="2588010" y="2479102"/>
            <a:ext cx="6863579" cy="18997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6133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89468-7EC0-4C60-9DBD-74E80144DDDB}"/>
              </a:ext>
            </a:extLst>
          </p:cNvPr>
          <p:cNvSpPr>
            <a:spLocks noGrp="1"/>
          </p:cNvSpPr>
          <p:nvPr>
            <p:ph type="title"/>
          </p:nvPr>
        </p:nvSpPr>
        <p:spPr/>
        <p:txBody>
          <a:bodyPr/>
          <a:lstStyle/>
          <a:p>
            <a:r>
              <a:rPr lang="en-US"/>
              <a:t>How to Use Tables Charts &amp; Graphs in Your ETDR and Publications</a:t>
            </a:r>
          </a:p>
        </p:txBody>
      </p:sp>
      <p:pic>
        <p:nvPicPr>
          <p:cNvPr id="6" name="Picture 7">
            <a:extLst>
              <a:ext uri="{FF2B5EF4-FFF2-40B4-BE49-F238E27FC236}">
                <a16:creationId xmlns:a16="http://schemas.microsoft.com/office/drawing/2014/main" id="{0A474D30-1FEA-4DA3-860F-EE2B15B3E7A9}"/>
              </a:ext>
            </a:extLst>
          </p:cNvPr>
          <p:cNvPicPr>
            <a:picLocks noGrp="1" noChangeAspect="1"/>
          </p:cNvPicPr>
          <p:nvPr>
            <p:ph sz="half" idx="2"/>
          </p:nvPr>
        </p:nvPicPr>
        <p:blipFill>
          <a:blip r:embed="rId3"/>
          <a:stretch>
            <a:fillRect/>
          </a:stretch>
        </p:blipFill>
        <p:spPr>
          <a:xfrm>
            <a:off x="7150100" y="1999068"/>
            <a:ext cx="4203700" cy="2859863"/>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D56284C-B393-427D-B3EA-4DA66C23160C}"/>
              </a:ext>
            </a:extLst>
          </p:cNvPr>
          <p:cNvSpPr txBox="1"/>
          <p:nvPr/>
        </p:nvSpPr>
        <p:spPr>
          <a:xfrm>
            <a:off x="7150100" y="4875126"/>
            <a:ext cx="432471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GOOD. “Transparency: Who Is Coming to America?,” May 7, 2009. </a:t>
            </a:r>
            <a:r>
              <a:rPr lang="en-US" sz="1400">
                <a:hlinkClick r:id="rId4"/>
              </a:rPr>
              <a:t>https://www.good.is/infographics/transparency-who-is-coming-to-america</a:t>
            </a:r>
            <a:r>
              <a:rPr lang="en-US" sz="1400"/>
              <a:t>.</a:t>
            </a:r>
          </a:p>
        </p:txBody>
      </p:sp>
      <p:sp>
        <p:nvSpPr>
          <p:cNvPr id="8" name="TextBox 7">
            <a:extLst>
              <a:ext uri="{FF2B5EF4-FFF2-40B4-BE49-F238E27FC236}">
                <a16:creationId xmlns:a16="http://schemas.microsoft.com/office/drawing/2014/main" id="{D9D37233-4305-4AF5-83D8-9EB192AE525D}"/>
              </a:ext>
            </a:extLst>
          </p:cNvPr>
          <p:cNvSpPr txBox="1"/>
          <p:nvPr/>
        </p:nvSpPr>
        <p:spPr>
          <a:xfrm>
            <a:off x="1463677" y="6211584"/>
            <a:ext cx="77882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hlinkClick r:id="rId5"/>
              </a:rPr>
              <a:t>https://deepblue.lib.umich.edu/bitstream/handle/2027.42/83329/copyrightability_of_tables_charts_and_graphs.pdf?sequence=1&amp;isAllowed=y</a:t>
            </a:r>
            <a:r>
              <a:rPr lang="en-US" sz="1400"/>
              <a:t> </a:t>
            </a:r>
            <a:endParaRPr lang="en-US" sz="1600"/>
          </a:p>
        </p:txBody>
      </p:sp>
      <p:pic>
        <p:nvPicPr>
          <p:cNvPr id="10" name="Picture 9">
            <a:extLst>
              <a:ext uri="{FF2B5EF4-FFF2-40B4-BE49-F238E27FC236}">
                <a16:creationId xmlns:a16="http://schemas.microsoft.com/office/drawing/2014/main" id="{367BEB6F-86CC-4811-A0A7-286EDA75FBB0}"/>
              </a:ext>
            </a:extLst>
          </p:cNvPr>
          <p:cNvPicPr>
            <a:picLocks noChangeAspect="1"/>
          </p:cNvPicPr>
          <p:nvPr/>
        </p:nvPicPr>
        <p:blipFill>
          <a:blip r:embed="rId6"/>
          <a:stretch>
            <a:fillRect/>
          </a:stretch>
        </p:blipFill>
        <p:spPr>
          <a:xfrm>
            <a:off x="1816442" y="4844721"/>
            <a:ext cx="1284865" cy="1284865"/>
          </a:xfrm>
          <a:prstGeom prst="rect">
            <a:avLst/>
          </a:prstGeom>
        </p:spPr>
      </p:pic>
      <p:graphicFrame>
        <p:nvGraphicFramePr>
          <p:cNvPr id="18" name="Table 17">
            <a:extLst>
              <a:ext uri="{FF2B5EF4-FFF2-40B4-BE49-F238E27FC236}">
                <a16:creationId xmlns:a16="http://schemas.microsoft.com/office/drawing/2014/main" id="{441A318D-D17F-577F-EC46-9044F5EDB8C1}"/>
              </a:ext>
            </a:extLst>
          </p:cNvPr>
          <p:cNvGraphicFramePr>
            <a:graphicFrameLocks noGrp="1"/>
          </p:cNvGraphicFramePr>
          <p:nvPr>
            <p:extLst>
              <p:ext uri="{D42A27DB-BD31-4B8C-83A1-F6EECF244321}">
                <p14:modId xmlns:p14="http://schemas.microsoft.com/office/powerpoint/2010/main" val="2312057496"/>
              </p:ext>
            </p:extLst>
          </p:nvPr>
        </p:nvGraphicFramePr>
        <p:xfrm>
          <a:off x="1281484" y="1968501"/>
          <a:ext cx="5118100" cy="2863005"/>
        </p:xfrm>
        <a:graphic>
          <a:graphicData uri="http://schemas.openxmlformats.org/drawingml/2006/table">
            <a:tbl>
              <a:tblPr firstRow="1" bandRow="1">
                <a:tableStyleId>{5C22544A-7EE6-4342-B048-85BDC9FD1C3A}</a:tableStyleId>
              </a:tblPr>
              <a:tblGrid>
                <a:gridCol w="1279525">
                  <a:extLst>
                    <a:ext uri="{9D8B030D-6E8A-4147-A177-3AD203B41FA5}">
                      <a16:colId xmlns:a16="http://schemas.microsoft.com/office/drawing/2014/main" val="1860135754"/>
                    </a:ext>
                  </a:extLst>
                </a:gridCol>
                <a:gridCol w="1587500">
                  <a:extLst>
                    <a:ext uri="{9D8B030D-6E8A-4147-A177-3AD203B41FA5}">
                      <a16:colId xmlns:a16="http://schemas.microsoft.com/office/drawing/2014/main" val="693253154"/>
                    </a:ext>
                  </a:extLst>
                </a:gridCol>
                <a:gridCol w="971550">
                  <a:extLst>
                    <a:ext uri="{9D8B030D-6E8A-4147-A177-3AD203B41FA5}">
                      <a16:colId xmlns:a16="http://schemas.microsoft.com/office/drawing/2014/main" val="2668918156"/>
                    </a:ext>
                  </a:extLst>
                </a:gridCol>
                <a:gridCol w="1279525">
                  <a:extLst>
                    <a:ext uri="{9D8B030D-6E8A-4147-A177-3AD203B41FA5}">
                      <a16:colId xmlns:a16="http://schemas.microsoft.com/office/drawing/2014/main" val="226035208"/>
                    </a:ext>
                  </a:extLst>
                </a:gridCol>
              </a:tblGrid>
              <a:tr h="793749">
                <a:tc>
                  <a:txBody>
                    <a:bodyPr/>
                    <a:lstStyle/>
                    <a:p>
                      <a:pPr algn="ctr"/>
                      <a:r>
                        <a:rPr lang="en-US" sz="1400">
                          <a:effectLst/>
                        </a:rPr>
                        <a:t>Region and country of last residence</a:t>
                      </a:r>
                      <a:r>
                        <a:rPr lang="en-US" sz="1400" baseline="30000">
                          <a:effectLst/>
                        </a:rPr>
                        <a:t>1</a:t>
                      </a:r>
                      <a:endParaRPr lang="en-US" sz="1400">
                        <a:effectLst/>
                      </a:endParaRPr>
                    </a:p>
                  </a:txBody>
                  <a:tcPr/>
                </a:tc>
                <a:tc>
                  <a:txBody>
                    <a:bodyPr/>
                    <a:lstStyle/>
                    <a:p>
                      <a:pPr algn="ctr"/>
                      <a:r>
                        <a:rPr lang="en-US" sz="1400">
                          <a:effectLst/>
                        </a:rPr>
                        <a:t>2010 to 2019</a:t>
                      </a:r>
                    </a:p>
                  </a:txBody>
                  <a:tcPr/>
                </a:tc>
                <a:tc>
                  <a:txBody>
                    <a:bodyPr/>
                    <a:lstStyle/>
                    <a:p>
                      <a:pPr algn="ctr"/>
                      <a:r>
                        <a:rPr lang="en-US" sz="1400">
                          <a:effectLst/>
                        </a:rPr>
                        <a:t>2020</a:t>
                      </a:r>
                    </a:p>
                  </a:txBody>
                  <a:tcPr/>
                </a:tc>
                <a:tc>
                  <a:txBody>
                    <a:bodyPr/>
                    <a:lstStyle/>
                    <a:p>
                      <a:pPr algn="ctr"/>
                      <a:r>
                        <a:rPr lang="en-US" sz="1400">
                          <a:effectLst/>
                        </a:rPr>
                        <a:t>2021</a:t>
                      </a:r>
                    </a:p>
                  </a:txBody>
                  <a:tcPr/>
                </a:tc>
                <a:extLst>
                  <a:ext uri="{0D108BD9-81ED-4DB2-BD59-A6C34878D82A}">
                    <a16:rowId xmlns:a16="http://schemas.microsoft.com/office/drawing/2014/main" val="528675110"/>
                  </a:ext>
                </a:extLst>
              </a:tr>
              <a:tr h="358564">
                <a:tc>
                  <a:txBody>
                    <a:bodyPr/>
                    <a:lstStyle/>
                    <a:p>
                      <a:pPr algn="ctr"/>
                      <a:r>
                        <a:rPr lang="en-US" sz="1400">
                          <a:effectLst/>
                        </a:rPr>
                        <a:t>     Total</a:t>
                      </a:r>
                    </a:p>
                  </a:txBody>
                  <a:tcPr/>
                </a:tc>
                <a:tc>
                  <a:txBody>
                    <a:bodyPr/>
                    <a:lstStyle/>
                    <a:p>
                      <a:pPr lvl="0" algn="ctr">
                        <a:lnSpc>
                          <a:spcPct val="100000"/>
                        </a:lnSpc>
                        <a:spcBef>
                          <a:spcPts val="0"/>
                        </a:spcBef>
                        <a:spcAft>
                          <a:spcPts val="0"/>
                        </a:spcAft>
                        <a:buNone/>
                      </a:pPr>
                      <a:r>
                        <a:rPr lang="en-US" sz="1400" b="0" i="0" u="none" strike="noStrike" noProof="0">
                          <a:latin typeface="Calibri"/>
                        </a:rPr>
                        <a:t>10,633,446 </a:t>
                      </a:r>
                      <a:endParaRPr lang="en-US"/>
                    </a:p>
                  </a:txBody>
                  <a:tcPr/>
                </a:tc>
                <a:tc>
                  <a:txBody>
                    <a:bodyPr/>
                    <a:lstStyle/>
                    <a:p>
                      <a:pPr algn="ctr"/>
                      <a:r>
                        <a:rPr lang="en-US" sz="1400"/>
                        <a:t>707,362</a:t>
                      </a:r>
                    </a:p>
                  </a:txBody>
                  <a:tcPr/>
                </a:tc>
                <a:tc>
                  <a:txBody>
                    <a:bodyPr/>
                    <a:lstStyle/>
                    <a:p>
                      <a:pPr algn="ctr"/>
                      <a:r>
                        <a:rPr lang="en-US" sz="1400"/>
                        <a:t>740,002</a:t>
                      </a:r>
                    </a:p>
                  </a:txBody>
                  <a:tcPr/>
                </a:tc>
                <a:extLst>
                  <a:ext uri="{0D108BD9-81ED-4DB2-BD59-A6C34878D82A}">
                    <a16:rowId xmlns:a16="http://schemas.microsoft.com/office/drawing/2014/main" val="4116974664"/>
                  </a:ext>
                </a:extLst>
              </a:tr>
              <a:tr h="251493">
                <a:tc>
                  <a:txBody>
                    <a:bodyPr/>
                    <a:lstStyle/>
                    <a:p>
                      <a:pPr algn="ctr"/>
                      <a:r>
                        <a:rPr lang="en-US" sz="1400">
                          <a:effectLst/>
                        </a:rPr>
                        <a:t>Europe</a:t>
                      </a:r>
                    </a:p>
                  </a:txBody>
                  <a:tcPr/>
                </a:tc>
                <a:tc>
                  <a:txBody>
                    <a:bodyPr/>
                    <a:lstStyle/>
                    <a:p>
                      <a:pPr algn="ctr"/>
                      <a:r>
                        <a:rPr lang="en-US" sz="1400"/>
                        <a:t>906,816</a:t>
                      </a:r>
                    </a:p>
                  </a:txBody>
                  <a:tcPr/>
                </a:tc>
                <a:tc>
                  <a:txBody>
                    <a:bodyPr/>
                    <a:lstStyle/>
                    <a:p>
                      <a:pPr algn="ctr"/>
                      <a:r>
                        <a:rPr lang="en-US" sz="1400"/>
                        <a:t>70,284</a:t>
                      </a:r>
                    </a:p>
                  </a:txBody>
                  <a:tcPr/>
                </a:tc>
                <a:tc>
                  <a:txBody>
                    <a:bodyPr/>
                    <a:lstStyle/>
                    <a:p>
                      <a:pPr algn="ctr"/>
                      <a:r>
                        <a:rPr lang="en-US" sz="1400"/>
                        <a:t>60,744</a:t>
                      </a:r>
                    </a:p>
                  </a:txBody>
                  <a:tcPr/>
                </a:tc>
                <a:extLst>
                  <a:ext uri="{0D108BD9-81ED-4DB2-BD59-A6C34878D82A}">
                    <a16:rowId xmlns:a16="http://schemas.microsoft.com/office/drawing/2014/main" val="3733042839"/>
                  </a:ext>
                </a:extLst>
              </a:tr>
              <a:tr h="358564">
                <a:tc>
                  <a:txBody>
                    <a:bodyPr/>
                    <a:lstStyle/>
                    <a:p>
                      <a:pPr algn="ctr"/>
                      <a:r>
                        <a:rPr lang="en-US" sz="1400">
                          <a:effectLst/>
                        </a:rPr>
                        <a:t>Asia</a:t>
                      </a:r>
                    </a:p>
                  </a:txBody>
                  <a:tcPr/>
                </a:tc>
                <a:tc>
                  <a:txBody>
                    <a:bodyPr/>
                    <a:lstStyle/>
                    <a:p>
                      <a:pPr lvl="0" algn="ctr">
                        <a:lnSpc>
                          <a:spcPct val="100000"/>
                        </a:lnSpc>
                        <a:spcBef>
                          <a:spcPts val="0"/>
                        </a:spcBef>
                        <a:spcAft>
                          <a:spcPts val="0"/>
                        </a:spcAft>
                        <a:buNone/>
                      </a:pPr>
                      <a:r>
                        <a:rPr lang="en-US" sz="1400" b="0" i="0" u="none" strike="noStrike" noProof="0">
                          <a:latin typeface="Calibri"/>
                        </a:rPr>
                        <a:t>4,062,777 </a:t>
                      </a:r>
                      <a:endParaRPr lang="en-US"/>
                    </a:p>
                  </a:txBody>
                  <a:tcPr/>
                </a:tc>
                <a:tc>
                  <a:txBody>
                    <a:bodyPr/>
                    <a:lstStyle/>
                    <a:p>
                      <a:pPr algn="ctr"/>
                      <a:r>
                        <a:rPr lang="en-US" sz="1400"/>
                        <a:t>260,706</a:t>
                      </a:r>
                    </a:p>
                  </a:txBody>
                  <a:tcPr/>
                </a:tc>
                <a:tc>
                  <a:txBody>
                    <a:bodyPr/>
                    <a:lstStyle/>
                    <a:p>
                      <a:pPr algn="ctr"/>
                      <a:r>
                        <a:rPr lang="en-US" sz="1400"/>
                        <a:t>283,898</a:t>
                      </a:r>
                    </a:p>
                  </a:txBody>
                  <a:tcPr/>
                </a:tc>
                <a:extLst>
                  <a:ext uri="{0D108BD9-81ED-4DB2-BD59-A6C34878D82A}">
                    <a16:rowId xmlns:a16="http://schemas.microsoft.com/office/drawing/2014/main" val="3822342416"/>
                  </a:ext>
                </a:extLst>
              </a:tr>
              <a:tr h="358564">
                <a:tc>
                  <a:txBody>
                    <a:bodyPr/>
                    <a:lstStyle/>
                    <a:p>
                      <a:pPr algn="ctr"/>
                      <a:r>
                        <a:rPr lang="en-US" sz="1400">
                          <a:effectLst/>
                        </a:rPr>
                        <a:t>America</a:t>
                      </a:r>
                    </a:p>
                  </a:txBody>
                  <a:tcPr/>
                </a:tc>
                <a:tc>
                  <a:txBody>
                    <a:bodyPr/>
                    <a:lstStyle/>
                    <a:p>
                      <a:pPr lvl="0" algn="ctr">
                        <a:lnSpc>
                          <a:spcPct val="100000"/>
                        </a:lnSpc>
                        <a:spcBef>
                          <a:spcPts val="0"/>
                        </a:spcBef>
                        <a:spcAft>
                          <a:spcPts val="0"/>
                        </a:spcAft>
                        <a:buNone/>
                      </a:pPr>
                      <a:r>
                        <a:rPr lang="en-US" sz="1400" b="0" i="0" u="none" strike="noStrike" noProof="0">
                          <a:latin typeface="Calibri"/>
                        </a:rPr>
                        <a:t>4,433,094 </a:t>
                      </a:r>
                      <a:endParaRPr lang="en-US"/>
                    </a:p>
                  </a:txBody>
                  <a:tcPr/>
                </a:tc>
                <a:tc>
                  <a:txBody>
                    <a:bodyPr/>
                    <a:lstStyle/>
                    <a:p>
                      <a:pPr algn="ctr"/>
                      <a:r>
                        <a:rPr lang="en-US" sz="1400"/>
                        <a:t>275,790</a:t>
                      </a:r>
                    </a:p>
                  </a:txBody>
                  <a:tcPr/>
                </a:tc>
                <a:tc>
                  <a:txBody>
                    <a:bodyPr/>
                    <a:lstStyle/>
                    <a:p>
                      <a:pPr algn="ctr"/>
                      <a:r>
                        <a:rPr lang="en-US" sz="1400"/>
                        <a:t>300,808</a:t>
                      </a:r>
                    </a:p>
                  </a:txBody>
                  <a:tcPr/>
                </a:tc>
                <a:extLst>
                  <a:ext uri="{0D108BD9-81ED-4DB2-BD59-A6C34878D82A}">
                    <a16:rowId xmlns:a16="http://schemas.microsoft.com/office/drawing/2014/main" val="1378068434"/>
                  </a:ext>
                </a:extLst>
              </a:tr>
              <a:tr h="330200">
                <a:tc>
                  <a:txBody>
                    <a:bodyPr/>
                    <a:lstStyle/>
                    <a:p>
                      <a:pPr algn="ctr"/>
                      <a:r>
                        <a:rPr lang="en-US" sz="1400">
                          <a:effectLst/>
                        </a:rPr>
                        <a:t>South America</a:t>
                      </a:r>
                    </a:p>
                  </a:txBody>
                  <a:tcPr/>
                </a:tc>
                <a:tc>
                  <a:txBody>
                    <a:bodyPr/>
                    <a:lstStyle/>
                    <a:p>
                      <a:pPr algn="ctr"/>
                      <a:r>
                        <a:rPr lang="en-US" sz="1400"/>
                        <a:t>784,683</a:t>
                      </a:r>
                    </a:p>
                  </a:txBody>
                  <a:tcPr/>
                </a:tc>
                <a:tc>
                  <a:txBody>
                    <a:bodyPr/>
                    <a:lstStyle/>
                    <a:p>
                      <a:pPr algn="ctr"/>
                      <a:r>
                        <a:rPr lang="en-US" sz="1400"/>
                        <a:t>60,237</a:t>
                      </a:r>
                    </a:p>
                  </a:txBody>
                  <a:tcPr/>
                </a:tc>
                <a:tc>
                  <a:txBody>
                    <a:bodyPr/>
                    <a:lstStyle/>
                    <a:p>
                      <a:pPr algn="ctr"/>
                      <a:r>
                        <a:rPr lang="en-US" sz="1400"/>
                        <a:t>69,058</a:t>
                      </a:r>
                    </a:p>
                  </a:txBody>
                  <a:tcPr/>
                </a:tc>
                <a:extLst>
                  <a:ext uri="{0D108BD9-81ED-4DB2-BD59-A6C34878D82A}">
                    <a16:rowId xmlns:a16="http://schemas.microsoft.com/office/drawing/2014/main" val="3472191028"/>
                  </a:ext>
                </a:extLst>
              </a:tr>
              <a:tr h="358564">
                <a:tc>
                  <a:txBody>
                    <a:bodyPr/>
                    <a:lstStyle/>
                    <a:p>
                      <a:pPr algn="ctr"/>
                      <a:r>
                        <a:rPr lang="en-US" sz="1400">
                          <a:effectLst/>
                        </a:rPr>
                        <a:t>Africa</a:t>
                      </a:r>
                    </a:p>
                  </a:txBody>
                  <a:tcPr/>
                </a:tc>
                <a:tc>
                  <a:txBody>
                    <a:bodyPr/>
                    <a:lstStyle/>
                    <a:p>
                      <a:pPr lvl="0" algn="ctr">
                        <a:lnSpc>
                          <a:spcPct val="100000"/>
                        </a:lnSpc>
                        <a:spcBef>
                          <a:spcPts val="0"/>
                        </a:spcBef>
                        <a:spcAft>
                          <a:spcPts val="0"/>
                        </a:spcAft>
                        <a:buNone/>
                      </a:pPr>
                      <a:r>
                        <a:rPr lang="en-US" sz="1400" b="0" i="0" u="none" strike="noStrike" noProof="0"/>
                        <a:t>1,037,674 </a:t>
                      </a:r>
                      <a:endParaRPr lang="en-US"/>
                    </a:p>
                  </a:txBody>
                  <a:tcPr/>
                </a:tc>
                <a:tc>
                  <a:txBody>
                    <a:bodyPr/>
                    <a:lstStyle/>
                    <a:p>
                      <a:pPr algn="ctr"/>
                      <a:r>
                        <a:rPr lang="en-US" sz="1400"/>
                        <a:t>76,789</a:t>
                      </a:r>
                    </a:p>
                  </a:txBody>
                  <a:tcPr/>
                </a:tc>
                <a:tc>
                  <a:txBody>
                    <a:bodyPr/>
                    <a:lstStyle/>
                    <a:p>
                      <a:pPr algn="ctr"/>
                      <a:r>
                        <a:rPr lang="en-US" sz="1400"/>
                        <a:t>64,983</a:t>
                      </a:r>
                    </a:p>
                  </a:txBody>
                  <a:tcPr/>
                </a:tc>
                <a:extLst>
                  <a:ext uri="{0D108BD9-81ED-4DB2-BD59-A6C34878D82A}">
                    <a16:rowId xmlns:a16="http://schemas.microsoft.com/office/drawing/2014/main" val="1838580801"/>
                  </a:ext>
                </a:extLst>
              </a:tr>
            </a:tbl>
          </a:graphicData>
        </a:graphic>
      </p:graphicFrame>
    </p:spTree>
    <p:extLst>
      <p:ext uri="{BB962C8B-B14F-4D97-AF65-F5344CB8AC3E}">
        <p14:creationId xmlns:p14="http://schemas.microsoft.com/office/powerpoint/2010/main" val="32221739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9D3DE-178F-4005-841D-6975E4A822A1}"/>
              </a:ext>
            </a:extLst>
          </p:cNvPr>
          <p:cNvSpPr>
            <a:spLocks noGrp="1"/>
          </p:cNvSpPr>
          <p:nvPr>
            <p:ph type="title"/>
          </p:nvPr>
        </p:nvSpPr>
        <p:spPr>
          <a:xfrm>
            <a:off x="1900718" y="1457807"/>
            <a:ext cx="9400855" cy="1238945"/>
          </a:xfrm>
        </p:spPr>
        <p:txBody>
          <a:bodyPr/>
          <a:lstStyle/>
          <a:p>
            <a:pPr algn="ctr"/>
            <a:r>
              <a:rPr lang="en-US" b="1"/>
              <a:t>Publishing &amp; Your ETDR</a:t>
            </a:r>
          </a:p>
        </p:txBody>
      </p:sp>
      <p:sp>
        <p:nvSpPr>
          <p:cNvPr id="3" name="Text Placeholder 2">
            <a:extLst>
              <a:ext uri="{FF2B5EF4-FFF2-40B4-BE49-F238E27FC236}">
                <a16:creationId xmlns:a16="http://schemas.microsoft.com/office/drawing/2014/main" id="{0FBF1036-6D02-4C8D-8DDC-65EF42FF86FF}"/>
              </a:ext>
            </a:extLst>
          </p:cNvPr>
          <p:cNvSpPr>
            <a:spLocks noGrp="1"/>
          </p:cNvSpPr>
          <p:nvPr>
            <p:ph type="body" idx="1"/>
          </p:nvPr>
        </p:nvSpPr>
        <p:spPr>
          <a:xfrm>
            <a:off x="1900718" y="3007242"/>
            <a:ext cx="9400855" cy="2273675"/>
          </a:xfrm>
        </p:spPr>
        <p:txBody>
          <a:bodyPr>
            <a:noAutofit/>
          </a:bodyPr>
          <a:lstStyle/>
          <a:p>
            <a:pPr algn="ctr">
              <a:lnSpc>
                <a:spcPct val="200000"/>
              </a:lnSpc>
            </a:pPr>
            <a:r>
              <a:rPr lang="en-US" sz="2800"/>
              <a:t>Make sure you read your license agreement.</a:t>
            </a:r>
          </a:p>
        </p:txBody>
      </p:sp>
    </p:spTree>
    <p:extLst>
      <p:ext uri="{BB962C8B-B14F-4D97-AF65-F5344CB8AC3E}">
        <p14:creationId xmlns:p14="http://schemas.microsoft.com/office/powerpoint/2010/main" val="849534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ECAFB1-AE6D-4BBF-8103-F4A68AA2FE62}"/>
              </a:ext>
            </a:extLst>
          </p:cNvPr>
          <p:cNvSpPr>
            <a:spLocks noGrp="1"/>
          </p:cNvSpPr>
          <p:nvPr>
            <p:ph type="title"/>
          </p:nvPr>
        </p:nvSpPr>
        <p:spPr>
          <a:xfrm>
            <a:off x="1686585" y="1879302"/>
            <a:ext cx="1891365" cy="2286000"/>
          </a:xfrm>
        </p:spPr>
        <p:txBody>
          <a:bodyPr>
            <a:normAutofit/>
          </a:bodyPr>
          <a:lstStyle/>
          <a:p>
            <a:r>
              <a:rPr lang="en-US" sz="5400" b="1">
                <a:cs typeface="Calibri Light"/>
              </a:rPr>
              <a:t>ETDR HELP</a:t>
            </a:r>
          </a:p>
        </p:txBody>
      </p:sp>
      <p:sp>
        <p:nvSpPr>
          <p:cNvPr id="4" name="Content Placeholder 3">
            <a:extLst>
              <a:ext uri="{FF2B5EF4-FFF2-40B4-BE49-F238E27FC236}">
                <a16:creationId xmlns:a16="http://schemas.microsoft.com/office/drawing/2014/main" id="{6E93CCEA-BB24-4FFB-ADF7-BDA46096AD79}"/>
              </a:ext>
            </a:extLst>
          </p:cNvPr>
          <p:cNvSpPr>
            <a:spLocks noGrp="1"/>
          </p:cNvSpPr>
          <p:nvPr>
            <p:ph idx="1"/>
          </p:nvPr>
        </p:nvSpPr>
        <p:spPr>
          <a:xfrm>
            <a:off x="4196751" y="142048"/>
            <a:ext cx="3458618" cy="6638026"/>
          </a:xfrm>
        </p:spPr>
        <p:txBody>
          <a:bodyPr vert="horz" lIns="0" tIns="45720" rIns="0" bIns="45720" rtlCol="0" anchor="t">
            <a:normAutofit fontScale="70000" lnSpcReduction="20000"/>
          </a:bodyPr>
          <a:lstStyle/>
          <a:p>
            <a:pPr marL="0" indent="0">
              <a:buNone/>
            </a:pPr>
            <a:r>
              <a:rPr lang="en-US" b="1">
                <a:ea typeface="+mn-lt"/>
                <a:cs typeface="+mn-lt"/>
              </a:rPr>
              <a:t>Questions about these topics:</a:t>
            </a:r>
            <a:endParaRPr lang="en-US">
              <a:cs typeface="Calibri" panose="020F0502020204030204"/>
            </a:endParaRPr>
          </a:p>
          <a:p>
            <a:r>
              <a:rPr lang="en-US">
                <a:ea typeface="+mn-lt"/>
                <a:cs typeface="+mn-lt"/>
              </a:rPr>
              <a:t>Graduation procedures, requirements and deadlines</a:t>
            </a:r>
            <a:endParaRPr lang="en-US"/>
          </a:p>
          <a:p>
            <a:r>
              <a:rPr lang="en-US">
                <a:ea typeface="+mn-lt"/>
                <a:cs typeface="+mn-lt"/>
              </a:rPr>
              <a:t>ETDR fees</a:t>
            </a:r>
            <a:endParaRPr lang="en-US"/>
          </a:p>
          <a:p>
            <a:r>
              <a:rPr lang="en-US">
                <a:ea typeface="+mn-lt"/>
                <a:cs typeface="+mn-lt"/>
              </a:rPr>
              <a:t>Embargo (request for delayed publication in K-REx)</a:t>
            </a:r>
            <a:endParaRPr lang="en-US"/>
          </a:p>
          <a:p>
            <a:r>
              <a:rPr lang="en-US">
                <a:ea typeface="+mn-lt"/>
                <a:cs typeface="+mn-lt"/>
              </a:rPr>
              <a:t>Commencement</a:t>
            </a:r>
            <a:endParaRPr lang="en-US"/>
          </a:p>
          <a:p>
            <a:endParaRPr lang="en-US">
              <a:ea typeface="+mn-lt"/>
              <a:cs typeface="+mn-lt"/>
            </a:endParaRPr>
          </a:p>
          <a:p>
            <a:pPr marL="0" indent="0">
              <a:buNone/>
            </a:pPr>
            <a:r>
              <a:rPr lang="en-US" b="1">
                <a:ea typeface="+mn-lt"/>
                <a:cs typeface="+mn-lt"/>
              </a:rPr>
              <a:t>Questions about these topics:</a:t>
            </a:r>
            <a:endParaRPr lang="en-US"/>
          </a:p>
          <a:p>
            <a:r>
              <a:rPr lang="en-US">
                <a:ea typeface="+mn-lt"/>
                <a:cs typeface="+mn-lt"/>
              </a:rPr>
              <a:t>Templates and formatting your ETDR</a:t>
            </a:r>
            <a:endParaRPr lang="en-US"/>
          </a:p>
          <a:p>
            <a:r>
              <a:rPr lang="en-US">
                <a:ea typeface="+mn-lt"/>
                <a:cs typeface="+mn-lt"/>
              </a:rPr>
              <a:t>Reviewing your ETDR and supplemental files</a:t>
            </a:r>
            <a:endParaRPr lang="en-US"/>
          </a:p>
          <a:p>
            <a:r>
              <a:rPr lang="en-US">
                <a:ea typeface="+mn-lt"/>
                <a:cs typeface="+mn-lt"/>
              </a:rPr>
              <a:t>Working with image or audio files</a:t>
            </a:r>
            <a:endParaRPr lang="en-US"/>
          </a:p>
          <a:p>
            <a:r>
              <a:rPr lang="en-US">
                <a:ea typeface="+mn-lt"/>
                <a:cs typeface="+mn-lt"/>
              </a:rPr>
              <a:t>Converting your Word or LaTeX file to PDF</a:t>
            </a:r>
            <a:endParaRPr lang="en-US"/>
          </a:p>
          <a:p>
            <a:r>
              <a:rPr lang="en-US">
                <a:ea typeface="+mn-lt"/>
                <a:cs typeface="+mn-lt"/>
              </a:rPr>
              <a:t>Logging into K-REx to submit your ETDR</a:t>
            </a:r>
            <a:endParaRPr lang="en-US"/>
          </a:p>
          <a:p>
            <a:endParaRPr lang="en-US">
              <a:cs typeface="Calibri"/>
            </a:endParaRPr>
          </a:p>
        </p:txBody>
      </p:sp>
      <p:sp>
        <p:nvSpPr>
          <p:cNvPr id="7" name="Content Placeholder 3">
            <a:extLst>
              <a:ext uri="{FF2B5EF4-FFF2-40B4-BE49-F238E27FC236}">
                <a16:creationId xmlns:a16="http://schemas.microsoft.com/office/drawing/2014/main" id="{DB831947-8497-4879-B64A-89FFA1EE8B24}"/>
              </a:ext>
            </a:extLst>
          </p:cNvPr>
          <p:cNvSpPr txBox="1">
            <a:spLocks/>
          </p:cNvSpPr>
          <p:nvPr/>
        </p:nvSpPr>
        <p:spPr>
          <a:xfrm>
            <a:off x="8274170" y="294448"/>
            <a:ext cx="4019335" cy="6566139"/>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b="1">
              <a:ea typeface="+mn-lt"/>
              <a:cs typeface="+mn-lt"/>
            </a:endParaRPr>
          </a:p>
          <a:p>
            <a:r>
              <a:rPr lang="en-US" b="1">
                <a:ea typeface="+mn-lt"/>
                <a:cs typeface="+mn-lt"/>
              </a:rPr>
              <a:t>Graduate School</a:t>
            </a:r>
            <a:endParaRPr lang="en-US">
              <a:cs typeface="Calibri" panose="020F0502020204030204"/>
            </a:endParaRPr>
          </a:p>
          <a:p>
            <a:r>
              <a:rPr lang="en-US">
                <a:ea typeface="+mn-lt"/>
                <a:cs typeface="+mn-lt"/>
              </a:rPr>
              <a:t>119 Eisenhower Hall</a:t>
            </a:r>
            <a:endParaRPr lang="en-US"/>
          </a:p>
          <a:p>
            <a:r>
              <a:rPr lang="en-US">
                <a:ea typeface="+mn-lt"/>
                <a:cs typeface="+mn-lt"/>
              </a:rPr>
              <a:t>785-532-6191 or 800-651-1816</a:t>
            </a:r>
            <a:endParaRPr lang="en-US"/>
          </a:p>
          <a:p>
            <a:r>
              <a:rPr lang="en-US">
                <a:ea typeface="+mn-lt"/>
                <a:cs typeface="+mn-lt"/>
                <a:hlinkClick r:id="rId3"/>
              </a:rPr>
              <a:t>grad@k-state.edu</a:t>
            </a:r>
            <a:endParaRPr lang="en-US"/>
          </a:p>
          <a:p>
            <a:endParaRPr lang="en-US"/>
          </a:p>
          <a:p>
            <a:pPr marL="0" indent="0">
              <a:buNone/>
            </a:pPr>
            <a:endParaRPr lang="en-US">
              <a:ea typeface="+mn-lt"/>
              <a:cs typeface="+mn-lt"/>
            </a:endParaRPr>
          </a:p>
          <a:p>
            <a:endParaRPr lang="en-US">
              <a:ea typeface="+mn-lt"/>
              <a:cs typeface="+mn-lt"/>
            </a:endParaRPr>
          </a:p>
          <a:p>
            <a:r>
              <a:rPr lang="en-US">
                <a:ea typeface="+mn-lt"/>
                <a:cs typeface="+mn-lt"/>
              </a:rPr>
              <a:t> </a:t>
            </a:r>
            <a:r>
              <a:rPr lang="en-US" b="1" u="sng">
                <a:ea typeface="+mn-lt"/>
                <a:cs typeface="+mn-lt"/>
              </a:rPr>
              <a:t>IT Help Desk</a:t>
            </a:r>
            <a:endParaRPr lang="en-US"/>
          </a:p>
          <a:p>
            <a:r>
              <a:rPr lang="en-US">
                <a:ea typeface="+mn-lt"/>
                <a:cs typeface="+mn-lt"/>
              </a:rPr>
              <a:t> </a:t>
            </a:r>
            <a:r>
              <a:rPr lang="en-US" b="1">
                <a:ea typeface="+mn-lt"/>
                <a:cs typeface="+mn-lt"/>
              </a:rPr>
              <a:t>Students Should Fill out the</a:t>
            </a:r>
            <a:r>
              <a:rPr lang="en-US" b="1">
                <a:ea typeface="+mn-lt"/>
                <a:cs typeface="+mn-lt"/>
                <a:hlinkClick r:id="rId4"/>
              </a:rPr>
              <a:t> </a:t>
            </a:r>
            <a:r>
              <a:rPr lang="en-US" b="1" u="sng">
                <a:ea typeface="+mn-lt"/>
                <a:cs typeface="+mn-lt"/>
                <a:hlinkClick r:id="rId4"/>
              </a:rPr>
              <a:t>ETDR Request Form</a:t>
            </a:r>
            <a:r>
              <a:rPr lang="en-US" b="1">
                <a:ea typeface="+mn-lt"/>
                <a:cs typeface="+mn-lt"/>
              </a:rPr>
              <a:t> </a:t>
            </a:r>
            <a:endParaRPr lang="en-US"/>
          </a:p>
          <a:p>
            <a:r>
              <a:rPr lang="en-US">
                <a:ea typeface="+mn-lt"/>
                <a:cs typeface="+mn-lt"/>
              </a:rPr>
              <a:t>785-532-7722 or 800-865-6143</a:t>
            </a:r>
            <a:endParaRPr lang="en-US"/>
          </a:p>
          <a:p>
            <a:r>
              <a:rPr lang="en-US">
                <a:ea typeface="+mn-lt"/>
                <a:cs typeface="+mn-lt"/>
                <a:hlinkClick r:id="rId5"/>
              </a:rPr>
              <a:t>helpdesk@k-state.edu</a:t>
            </a:r>
            <a:endParaRPr lang="en-US"/>
          </a:p>
          <a:p>
            <a:endParaRPr lang="en-US" b="1">
              <a:cs typeface="Calibri"/>
            </a:endParaRPr>
          </a:p>
          <a:p>
            <a:endParaRPr lang="en-US">
              <a:cs typeface="Calibri"/>
            </a:endParaRPr>
          </a:p>
        </p:txBody>
      </p:sp>
      <p:sp>
        <p:nvSpPr>
          <p:cNvPr id="10" name="Arrow: Right 9">
            <a:extLst>
              <a:ext uri="{FF2B5EF4-FFF2-40B4-BE49-F238E27FC236}">
                <a16:creationId xmlns:a16="http://schemas.microsoft.com/office/drawing/2014/main" id="{F5F14B2C-E1C2-49F1-A69E-266BEE96678F}"/>
              </a:ext>
            </a:extLst>
          </p:cNvPr>
          <p:cNvSpPr/>
          <p:nvPr/>
        </p:nvSpPr>
        <p:spPr>
          <a:xfrm>
            <a:off x="7275170" y="1318661"/>
            <a:ext cx="760395" cy="65451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69D50D1C-03C8-4F7A-9B81-4E011DDAE011}"/>
              </a:ext>
            </a:extLst>
          </p:cNvPr>
          <p:cNvSpPr/>
          <p:nvPr/>
        </p:nvSpPr>
        <p:spPr>
          <a:xfrm>
            <a:off x="7275171" y="4405163"/>
            <a:ext cx="760395" cy="654518"/>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569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9D3DE-178F-4005-841D-6975E4A822A1}"/>
              </a:ext>
            </a:extLst>
          </p:cNvPr>
          <p:cNvSpPr>
            <a:spLocks noGrp="1"/>
          </p:cNvSpPr>
          <p:nvPr>
            <p:ph type="title"/>
          </p:nvPr>
        </p:nvSpPr>
        <p:spPr>
          <a:xfrm>
            <a:off x="1900718" y="1333982"/>
            <a:ext cx="9400855" cy="1238945"/>
          </a:xfrm>
        </p:spPr>
        <p:txBody>
          <a:bodyPr/>
          <a:lstStyle/>
          <a:p>
            <a:pPr algn="ctr"/>
            <a:r>
              <a:rPr lang="en-US" b="1">
                <a:latin typeface="Lucida Sans" panose="020B0602030504020204" pitchFamily="34" charset="0"/>
              </a:rPr>
              <a:t>Copyright Law</a:t>
            </a:r>
          </a:p>
        </p:txBody>
      </p:sp>
      <p:sp>
        <p:nvSpPr>
          <p:cNvPr id="3" name="Text Placeholder 2">
            <a:extLst>
              <a:ext uri="{FF2B5EF4-FFF2-40B4-BE49-F238E27FC236}">
                <a16:creationId xmlns:a16="http://schemas.microsoft.com/office/drawing/2014/main" id="{0FBF1036-6D02-4C8D-8DDC-65EF42FF86FF}"/>
              </a:ext>
            </a:extLst>
          </p:cNvPr>
          <p:cNvSpPr>
            <a:spLocks noGrp="1"/>
          </p:cNvSpPr>
          <p:nvPr>
            <p:ph type="body" idx="1"/>
          </p:nvPr>
        </p:nvSpPr>
        <p:spPr>
          <a:xfrm>
            <a:off x="1900718" y="3007242"/>
            <a:ext cx="9400855" cy="2900398"/>
          </a:xfrm>
        </p:spPr>
        <p:txBody>
          <a:bodyPr>
            <a:noAutofit/>
          </a:bodyPr>
          <a:lstStyle/>
          <a:p>
            <a:pPr algn="ctr">
              <a:lnSpc>
                <a:spcPct val="200000"/>
              </a:lnSpc>
            </a:pPr>
            <a:r>
              <a:rPr lang="en-US" sz="2800"/>
              <a:t>Let’s talk about your rights</a:t>
            </a:r>
          </a:p>
        </p:txBody>
      </p:sp>
    </p:spTree>
    <p:extLst>
      <p:ext uri="{BB962C8B-B14F-4D97-AF65-F5344CB8AC3E}">
        <p14:creationId xmlns:p14="http://schemas.microsoft.com/office/powerpoint/2010/main" val="477987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Single Corner Rectangle 6">
            <a:extLst>
              <a:ext uri="{FF2B5EF4-FFF2-40B4-BE49-F238E27FC236}">
                <a16:creationId xmlns:a16="http://schemas.microsoft.com/office/drawing/2014/main" id="{171E578D-9895-A743-95F4-44F72264A1CA}"/>
              </a:ext>
            </a:extLst>
          </p:cNvPr>
          <p:cNvSpPr/>
          <p:nvPr/>
        </p:nvSpPr>
        <p:spPr>
          <a:xfrm>
            <a:off x="0" y="725043"/>
            <a:ext cx="3785419" cy="1348964"/>
          </a:xfrm>
          <a:prstGeom prst="snip1Rect">
            <a:avLst/>
          </a:prstGeom>
          <a:gradFill flip="none" rotWithShape="1">
            <a:gsLst>
              <a:gs pos="0">
                <a:srgbClr val="4F2683">
                  <a:shade val="30000"/>
                  <a:satMod val="115000"/>
                </a:srgbClr>
              </a:gs>
              <a:gs pos="50000">
                <a:srgbClr val="4F2683">
                  <a:shade val="67500"/>
                  <a:satMod val="115000"/>
                </a:srgbClr>
              </a:gs>
              <a:gs pos="100000">
                <a:srgbClr val="4F2683">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Key Functions of Scholarly Communication</a:t>
            </a:r>
          </a:p>
        </p:txBody>
      </p:sp>
      <p:sp>
        <p:nvSpPr>
          <p:cNvPr id="2" name="TextBox 1">
            <a:extLst>
              <a:ext uri="{FF2B5EF4-FFF2-40B4-BE49-F238E27FC236}">
                <a16:creationId xmlns:a16="http://schemas.microsoft.com/office/drawing/2014/main" id="{3240BD65-CB06-F045-8979-608A1AE755AA}"/>
              </a:ext>
            </a:extLst>
          </p:cNvPr>
          <p:cNvSpPr txBox="1"/>
          <p:nvPr/>
        </p:nvSpPr>
        <p:spPr>
          <a:xfrm>
            <a:off x="4660490" y="725043"/>
            <a:ext cx="6823588" cy="577491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Registration</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 to establish that work had been undertaken by individuals or groups of researchers at a particular time, and thus their claim to precedence;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Certification</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 to establish the validity of the findings;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Dissemination</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 to make scholarly works and their findings accessible and visible;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Preservation</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 to ensure that the 'records of science' are preserved, and remain accessible, for the long term.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What about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Evaluation</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138250" y="2258926"/>
            <a:ext cx="323401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Directorate-General for Research and Innovation (European Commission) - </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hlinkClick r:id="rId2"/>
              </a:rPr>
              <a:t>Future of scholarly publishing and scholarly communication</a:t>
            </a: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891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Single Corner Rectangle 6">
            <a:extLst>
              <a:ext uri="{FF2B5EF4-FFF2-40B4-BE49-F238E27FC236}">
                <a16:creationId xmlns:a16="http://schemas.microsoft.com/office/drawing/2014/main" id="{171E578D-9895-A743-95F4-44F72264A1CA}"/>
              </a:ext>
            </a:extLst>
          </p:cNvPr>
          <p:cNvSpPr/>
          <p:nvPr/>
        </p:nvSpPr>
        <p:spPr>
          <a:xfrm>
            <a:off x="0" y="725043"/>
            <a:ext cx="3785419" cy="1348964"/>
          </a:xfrm>
          <a:prstGeom prst="snip1Rect">
            <a:avLst/>
          </a:prstGeom>
          <a:gradFill flip="none" rotWithShape="1">
            <a:gsLst>
              <a:gs pos="0">
                <a:srgbClr val="4F2683">
                  <a:shade val="30000"/>
                  <a:satMod val="115000"/>
                </a:srgbClr>
              </a:gs>
              <a:gs pos="50000">
                <a:srgbClr val="4F2683">
                  <a:shade val="67500"/>
                  <a:satMod val="115000"/>
                </a:srgbClr>
              </a:gs>
              <a:gs pos="100000">
                <a:srgbClr val="4F2683">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Key Actors</a:t>
            </a:r>
          </a:p>
        </p:txBody>
      </p:sp>
      <p:sp>
        <p:nvSpPr>
          <p:cNvPr id="2" name="TextBox 1">
            <a:extLst>
              <a:ext uri="{FF2B5EF4-FFF2-40B4-BE49-F238E27FC236}">
                <a16:creationId xmlns:a16="http://schemas.microsoft.com/office/drawing/2014/main" id="{3240BD65-CB06-F045-8979-608A1AE755AA}"/>
              </a:ext>
            </a:extLst>
          </p:cNvPr>
          <p:cNvSpPr txBox="1"/>
          <p:nvPr/>
        </p:nvSpPr>
        <p:spPr>
          <a:xfrm>
            <a:off x="4660490" y="725043"/>
            <a:ext cx="6823588" cy="5771836"/>
          </a:xfrm>
          <a:prstGeom prst="rect">
            <a:avLst/>
          </a:prstGeom>
          <a:noFill/>
        </p:spPr>
        <p:txBody>
          <a:bodyPr wrap="square" rtlCol="0">
            <a:spAutoFit/>
          </a:bodyPr>
          <a:lstStyle/>
          <a:p>
            <a:pPr marL="342900" marR="0" lvl="0" indent="-342900" algn="l" defTabSz="914400" rtl="0" eaLnBrk="1" fontAlgn="auto" latinLnBrk="0" hangingPunct="1">
              <a:lnSpc>
                <a:spcPct val="90000"/>
              </a:lnSpc>
              <a:spcBef>
                <a:spcPts val="1000"/>
              </a:spcBef>
              <a:spcAft>
                <a:spcPts val="0"/>
              </a:spcAft>
              <a:buClr>
                <a:srgbClr val="7030A0"/>
              </a:buClr>
              <a:buSzTx/>
              <a:buFont typeface="Wingdings" panose="05000000000000000000" pitchFamily="2" charset="2"/>
              <a:buChar char="v"/>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The researchers, of course!</a:t>
            </a:r>
          </a:p>
          <a:p>
            <a:pPr marL="342900" marR="0" lvl="0" indent="-342900" algn="l" defTabSz="914400" rtl="0" eaLnBrk="1" fontAlgn="auto" latinLnBrk="0" hangingPunct="1">
              <a:lnSpc>
                <a:spcPct val="90000"/>
              </a:lnSpc>
              <a:spcBef>
                <a:spcPts val="1000"/>
              </a:spcBef>
              <a:spcAft>
                <a:spcPts val="0"/>
              </a:spcAft>
              <a:buClr>
                <a:srgbClr val="7030A0"/>
              </a:buClr>
              <a:buSzTx/>
              <a:buFont typeface="Wingdings" panose="05000000000000000000" pitchFamily="2" charset="2"/>
              <a:buChar char="v"/>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7030A0"/>
              </a:buClr>
              <a:buSzTx/>
              <a:buFont typeface="Wingdings" panose="05000000000000000000" pitchFamily="2" charset="2"/>
              <a:buChar char="v"/>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Research institutions (in particular universities)</a:t>
            </a:r>
          </a:p>
          <a:p>
            <a:pPr marL="342900" marR="0" lvl="0" indent="-342900" algn="l" defTabSz="914400" rtl="0" eaLnBrk="1" fontAlgn="auto" latinLnBrk="0" hangingPunct="1">
              <a:lnSpc>
                <a:spcPct val="90000"/>
              </a:lnSpc>
              <a:spcBef>
                <a:spcPts val="1000"/>
              </a:spcBef>
              <a:spcAft>
                <a:spcPts val="0"/>
              </a:spcAft>
              <a:buClr>
                <a:srgbClr val="7030A0"/>
              </a:buClr>
              <a:buSzTx/>
              <a:buFont typeface="Wingdings" panose="05000000000000000000" pitchFamily="2" charset="2"/>
              <a:buChar char="v"/>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7030A0"/>
              </a:buClr>
              <a:buSzTx/>
              <a:buFont typeface="Wingdings" panose="05000000000000000000" pitchFamily="2" charset="2"/>
              <a:buChar char="v"/>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Research funders and policy makers</a:t>
            </a:r>
          </a:p>
          <a:p>
            <a:pPr marL="342900" marR="0" lvl="0" indent="-342900" algn="l" defTabSz="914400" rtl="0" eaLnBrk="1" fontAlgn="auto" latinLnBrk="0" hangingPunct="1">
              <a:lnSpc>
                <a:spcPct val="90000"/>
              </a:lnSpc>
              <a:spcBef>
                <a:spcPts val="1000"/>
              </a:spcBef>
              <a:spcAft>
                <a:spcPts val="0"/>
              </a:spcAft>
              <a:buClr>
                <a:srgbClr val="7030A0"/>
              </a:buClr>
              <a:buSzTx/>
              <a:buFont typeface="Wingdings" panose="05000000000000000000" pitchFamily="2" charset="2"/>
              <a:buChar char="v"/>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7030A0"/>
              </a:buClr>
              <a:buSzTx/>
              <a:buFont typeface="Wingdings" panose="05000000000000000000" pitchFamily="2" charset="2"/>
              <a:buChar char="v"/>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Publishers and other providers</a:t>
            </a:r>
          </a:p>
          <a:p>
            <a:pPr marL="342900" marR="0" lvl="0" indent="-342900" algn="l" defTabSz="914400" rtl="0" eaLnBrk="1" fontAlgn="auto" latinLnBrk="0" hangingPunct="1">
              <a:lnSpc>
                <a:spcPct val="90000"/>
              </a:lnSpc>
              <a:spcBef>
                <a:spcPts val="1000"/>
              </a:spcBef>
              <a:spcAft>
                <a:spcPts val="0"/>
              </a:spcAft>
              <a:buClr>
                <a:srgbClr val="7030A0"/>
              </a:buClr>
              <a:buSzTx/>
              <a:buFont typeface="Wingdings" panose="05000000000000000000" pitchFamily="2" charset="2"/>
              <a:buChar char="v"/>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7030A0"/>
              </a:buClr>
              <a:buSzTx/>
              <a:buFont typeface="Wingdings" panose="05000000000000000000" pitchFamily="2" charset="2"/>
              <a:buChar char="v"/>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Society at large (practitioners, educators, citizen scientists, decision makers, patients and other users of reliable knowledge, etc. </a:t>
            </a:r>
          </a:p>
        </p:txBody>
      </p:sp>
      <p:sp>
        <p:nvSpPr>
          <p:cNvPr id="8" name="TextBox 7"/>
          <p:cNvSpPr txBox="1"/>
          <p:nvPr/>
        </p:nvSpPr>
        <p:spPr>
          <a:xfrm>
            <a:off x="1133827" y="2262717"/>
            <a:ext cx="3336164"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Directorate-General for Research and Innovation (European Commission) - </a:t>
            </a: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hlinkClick r:id="rId2"/>
              </a:rPr>
              <a:t>Future of scholarly publishing and scholarly communication</a:t>
            </a: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437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319B352C-1B17-1448-3428-5EBFA4139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708" y="125186"/>
            <a:ext cx="9839358" cy="6732814"/>
          </a:xfrm>
          <a:prstGeom prst="rect">
            <a:avLst/>
          </a:prstGeom>
        </p:spPr>
      </p:pic>
      <p:sp>
        <p:nvSpPr>
          <p:cNvPr id="2" name="Snip Single Corner Rectangle 12">
            <a:extLst>
              <a:ext uri="{FF2B5EF4-FFF2-40B4-BE49-F238E27FC236}">
                <a16:creationId xmlns:a16="http://schemas.microsoft.com/office/drawing/2014/main" id="{8114BB47-4647-19BF-B35F-E1F9BDCDBEE4}"/>
              </a:ext>
            </a:extLst>
          </p:cNvPr>
          <p:cNvSpPr/>
          <p:nvPr/>
        </p:nvSpPr>
        <p:spPr>
          <a:xfrm>
            <a:off x="0" y="725043"/>
            <a:ext cx="3785419" cy="1348964"/>
          </a:xfrm>
          <a:prstGeom prst="snip1Rect">
            <a:avLst/>
          </a:prstGeom>
          <a:gradFill flip="none" rotWithShape="1">
            <a:gsLst>
              <a:gs pos="0">
                <a:srgbClr val="4F2683">
                  <a:shade val="30000"/>
                  <a:satMod val="115000"/>
                </a:srgbClr>
              </a:gs>
              <a:gs pos="50000">
                <a:srgbClr val="4F2683">
                  <a:shade val="67500"/>
                  <a:satMod val="115000"/>
                </a:srgbClr>
              </a:gs>
              <a:gs pos="100000">
                <a:srgbClr val="4F2683">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The Academic Knowledge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Production Process</a:t>
            </a:r>
          </a:p>
        </p:txBody>
      </p:sp>
      <p:sp>
        <p:nvSpPr>
          <p:cNvPr id="3" name="TextBox 2">
            <a:extLst>
              <a:ext uri="{FF2B5EF4-FFF2-40B4-BE49-F238E27FC236}">
                <a16:creationId xmlns:a16="http://schemas.microsoft.com/office/drawing/2014/main" id="{D7CA45DA-809A-87A2-6DB5-F603483C2C72}"/>
              </a:ext>
            </a:extLst>
          </p:cNvPr>
          <p:cNvSpPr txBox="1"/>
          <p:nvPr/>
        </p:nvSpPr>
        <p:spPr>
          <a:xfrm>
            <a:off x="226667" y="2301772"/>
            <a:ext cx="1570534" cy="6463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
                <a:srgbClr val="7030A0"/>
              </a:buClr>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The Research Process</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DF9E6F5-2341-4D6A-565E-DA639A0FF9C1}"/>
              </a:ext>
            </a:extLst>
          </p:cNvPr>
          <p:cNvSpPr txBox="1"/>
          <p:nvPr/>
        </p:nvSpPr>
        <p:spPr>
          <a:xfrm>
            <a:off x="0" y="6563537"/>
            <a:ext cx="55049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Alejandro Posada, George Chen. Inequality in Knowledge Production: The Integration of Academic Infrastructure by Big Publishers. Leslie Chan; Pierre </a:t>
            </a:r>
            <a:r>
              <a:rPr kumimoji="0" lang="en-US" sz="800" b="0" i="0" u="none" strike="noStrike" kern="1200" cap="none" spc="0" normalizeH="0" baseline="0" noProof="0" err="1">
                <a:ln>
                  <a:noFill/>
                </a:ln>
                <a:solidFill>
                  <a:prstClr val="black"/>
                </a:solidFill>
                <a:effectLst/>
                <a:uLnTx/>
                <a:uFillTx/>
                <a:latin typeface="Calibri" panose="020F0502020204030204"/>
                <a:ea typeface="+mn-ea"/>
                <a:cs typeface="+mn-cs"/>
              </a:rPr>
              <a:t>Mounier</a:t>
            </a: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 ELPUB 2018, Jun 2018, Toronto, Canada. 〈10.4000/proceedings.elpub.2018.30</a:t>
            </a:r>
          </a:p>
        </p:txBody>
      </p:sp>
      <p:sp>
        <p:nvSpPr>
          <p:cNvPr id="7" name="Rectangle 6">
            <a:extLst>
              <a:ext uri="{FF2B5EF4-FFF2-40B4-BE49-F238E27FC236}">
                <a16:creationId xmlns:a16="http://schemas.microsoft.com/office/drawing/2014/main" id="{6249E4DE-F8F2-5AEE-9098-DA93709174CC}"/>
              </a:ext>
            </a:extLst>
          </p:cNvPr>
          <p:cNvSpPr/>
          <p:nvPr/>
        </p:nvSpPr>
        <p:spPr>
          <a:xfrm>
            <a:off x="5430399" y="-2"/>
            <a:ext cx="2019975" cy="6856255"/>
          </a:xfrm>
          <a:prstGeom prst="rect">
            <a:avLst/>
          </a:prstGeom>
          <a:solidFill>
            <a:srgbClr val="9900FF">
              <a:alpha val="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252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Timeline, map&#10;&#10;Description automatically generated">
            <a:extLst>
              <a:ext uri="{FF2B5EF4-FFF2-40B4-BE49-F238E27FC236}">
                <a16:creationId xmlns:a16="http://schemas.microsoft.com/office/drawing/2014/main" id="{30836BF0-D8CE-FA4A-8721-59E5E12FDEEF}"/>
              </a:ext>
            </a:extLst>
          </p:cNvPr>
          <p:cNvPicPr>
            <a:picLocks noChangeAspect="1"/>
          </p:cNvPicPr>
          <p:nvPr/>
        </p:nvPicPr>
        <p:blipFill>
          <a:blip r:embed="rId2"/>
          <a:stretch>
            <a:fillRect/>
          </a:stretch>
        </p:blipFill>
        <p:spPr>
          <a:xfrm>
            <a:off x="1313985" y="602059"/>
            <a:ext cx="9108688" cy="6257905"/>
          </a:xfrm>
          <a:prstGeom prst="rect">
            <a:avLst/>
          </a:prstGeom>
        </p:spPr>
      </p:pic>
      <p:sp>
        <p:nvSpPr>
          <p:cNvPr id="2" name="Snip Single Corner Rectangle 12">
            <a:extLst>
              <a:ext uri="{FF2B5EF4-FFF2-40B4-BE49-F238E27FC236}">
                <a16:creationId xmlns:a16="http://schemas.microsoft.com/office/drawing/2014/main" id="{8114BB47-4647-19BF-B35F-E1F9BDCDBEE4}"/>
              </a:ext>
            </a:extLst>
          </p:cNvPr>
          <p:cNvSpPr/>
          <p:nvPr/>
        </p:nvSpPr>
        <p:spPr>
          <a:xfrm>
            <a:off x="0" y="725043"/>
            <a:ext cx="3785419" cy="1348964"/>
          </a:xfrm>
          <a:prstGeom prst="snip1Rect">
            <a:avLst/>
          </a:prstGeom>
          <a:gradFill flip="none" rotWithShape="1">
            <a:gsLst>
              <a:gs pos="0">
                <a:srgbClr val="4F2683">
                  <a:shade val="30000"/>
                  <a:satMod val="115000"/>
                </a:srgbClr>
              </a:gs>
              <a:gs pos="50000">
                <a:srgbClr val="4F2683">
                  <a:shade val="67500"/>
                  <a:satMod val="115000"/>
                </a:srgbClr>
              </a:gs>
              <a:gs pos="100000">
                <a:srgbClr val="4F2683">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The Academic Knowledge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Production Process</a:t>
            </a:r>
          </a:p>
        </p:txBody>
      </p:sp>
      <p:sp>
        <p:nvSpPr>
          <p:cNvPr id="4" name="TextBox 3">
            <a:extLst>
              <a:ext uri="{FF2B5EF4-FFF2-40B4-BE49-F238E27FC236}">
                <a16:creationId xmlns:a16="http://schemas.microsoft.com/office/drawing/2014/main" id="{1DF9E6F5-2341-4D6A-565E-DA639A0FF9C1}"/>
              </a:ext>
            </a:extLst>
          </p:cNvPr>
          <p:cNvSpPr txBox="1"/>
          <p:nvPr/>
        </p:nvSpPr>
        <p:spPr>
          <a:xfrm>
            <a:off x="0" y="6563537"/>
            <a:ext cx="55049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Alejandro Posada, George Chen. Inequality in Knowledge Production: The Integration of Academic Infrastructure by Big Publishers. Leslie Chan; Pierre </a:t>
            </a:r>
            <a:r>
              <a:rPr kumimoji="0" lang="en-US" sz="800" b="0" i="0" u="none" strike="noStrike" kern="1200" cap="none" spc="0" normalizeH="0" baseline="0" noProof="0" err="1">
                <a:ln>
                  <a:noFill/>
                </a:ln>
                <a:solidFill>
                  <a:prstClr val="black"/>
                </a:solidFill>
                <a:effectLst/>
                <a:uLnTx/>
                <a:uFillTx/>
                <a:latin typeface="Calibri" panose="020F0502020204030204"/>
                <a:ea typeface="+mn-ea"/>
                <a:cs typeface="+mn-cs"/>
              </a:rPr>
              <a:t>Mounier</a:t>
            </a: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 ELPUB 2018, Jun 2018, Toronto, Canada. 〈10.4000/proceedings.elpub.2018.30</a:t>
            </a:r>
          </a:p>
        </p:txBody>
      </p:sp>
      <p:sp>
        <p:nvSpPr>
          <p:cNvPr id="7" name="Rectangle 6">
            <a:extLst>
              <a:ext uri="{FF2B5EF4-FFF2-40B4-BE49-F238E27FC236}">
                <a16:creationId xmlns:a16="http://schemas.microsoft.com/office/drawing/2014/main" id="{6249E4DE-F8F2-5AEE-9098-DA93709174CC}"/>
              </a:ext>
            </a:extLst>
          </p:cNvPr>
          <p:cNvSpPr/>
          <p:nvPr/>
        </p:nvSpPr>
        <p:spPr>
          <a:xfrm>
            <a:off x="5253838" y="-2"/>
            <a:ext cx="2019975" cy="6856255"/>
          </a:xfrm>
          <a:prstGeom prst="rect">
            <a:avLst/>
          </a:prstGeom>
          <a:solidFill>
            <a:srgbClr val="9900FF">
              <a:alpha val="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439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569F424-43C7-8A37-BD01-248811091238}"/>
              </a:ext>
            </a:extLst>
          </p:cNvPr>
          <p:cNvSpPr/>
          <p:nvPr/>
        </p:nvSpPr>
        <p:spPr>
          <a:xfrm>
            <a:off x="6848966" y="1400746"/>
            <a:ext cx="1718141" cy="4379669"/>
          </a:xfrm>
          <a:prstGeom prst="roundRect">
            <a:avLst/>
          </a:prstGeom>
          <a:solidFill>
            <a:srgbClr val="9900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a:solidFill>
                  <a:schemeClr val="tx1">
                    <a:lumMod val="85000"/>
                    <a:lumOff val="15000"/>
                  </a:schemeClr>
                </a:solidFill>
              </a:rPr>
              <a:t>Rights Management</a:t>
            </a:r>
          </a:p>
        </p:txBody>
      </p:sp>
      <p:sp>
        <p:nvSpPr>
          <p:cNvPr id="550" name="Rectangle: Rounded Corners 549">
            <a:extLst>
              <a:ext uri="{FF2B5EF4-FFF2-40B4-BE49-F238E27FC236}">
                <a16:creationId xmlns:a16="http://schemas.microsoft.com/office/drawing/2014/main" id="{26F0E1C4-AC6C-8F27-D6FE-96B7BF3F7EA6}"/>
              </a:ext>
            </a:extLst>
          </p:cNvPr>
          <p:cNvSpPr/>
          <p:nvPr/>
        </p:nvSpPr>
        <p:spPr>
          <a:xfrm>
            <a:off x="8597913" y="4505171"/>
            <a:ext cx="1718141" cy="1360588"/>
          </a:xfrm>
          <a:prstGeom prst="roundRect">
            <a:avLst/>
          </a:prstGeom>
          <a:solidFill>
            <a:srgbClr val="2D660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algn="ctr"/>
            <a:r>
              <a:rPr lang="en-US">
                <a:solidFill>
                  <a:schemeClr val="tx1">
                    <a:lumMod val="85000"/>
                    <a:lumOff val="15000"/>
                  </a:schemeClr>
                </a:solidFill>
              </a:rPr>
              <a:t>Payment</a:t>
            </a:r>
            <a:endParaRPr lang="en-US">
              <a:solidFill>
                <a:schemeClr val="tx1">
                  <a:lumMod val="85000"/>
                  <a:lumOff val="15000"/>
                </a:schemeClr>
              </a:solidFill>
              <a:cs typeface="Calibri"/>
            </a:endParaRPr>
          </a:p>
        </p:txBody>
      </p:sp>
      <p:sp>
        <p:nvSpPr>
          <p:cNvPr id="599" name="Rectangle: Rounded Corners 598">
            <a:extLst>
              <a:ext uri="{FF2B5EF4-FFF2-40B4-BE49-F238E27FC236}">
                <a16:creationId xmlns:a16="http://schemas.microsoft.com/office/drawing/2014/main" id="{5E2C9465-5EBE-3BFC-F677-28D31005B66E}"/>
              </a:ext>
            </a:extLst>
          </p:cNvPr>
          <p:cNvSpPr/>
          <p:nvPr/>
        </p:nvSpPr>
        <p:spPr>
          <a:xfrm>
            <a:off x="5080521" y="1711591"/>
            <a:ext cx="1718141" cy="1410968"/>
          </a:xfrm>
          <a:prstGeom prst="roundRect">
            <a:avLst/>
          </a:prstGeom>
          <a:solidFill>
            <a:srgbClr val="2D660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a:solidFill>
                  <a:schemeClr val="tx1">
                    <a:lumMod val="85000"/>
                    <a:lumOff val="15000"/>
                  </a:schemeClr>
                </a:solidFill>
              </a:rPr>
              <a:t>Payment</a:t>
            </a:r>
            <a:endParaRPr lang="en-US">
              <a:solidFill>
                <a:schemeClr val="tx1">
                  <a:lumMod val="85000"/>
                  <a:lumOff val="15000"/>
                </a:schemeClr>
              </a:solidFill>
              <a:cs typeface="Calibri"/>
            </a:endParaRPr>
          </a:p>
        </p:txBody>
      </p:sp>
      <p:sp>
        <p:nvSpPr>
          <p:cNvPr id="7" name="Snip Single Corner Rectangle 6">
            <a:extLst>
              <a:ext uri="{FF2B5EF4-FFF2-40B4-BE49-F238E27FC236}">
                <a16:creationId xmlns:a16="http://schemas.microsoft.com/office/drawing/2014/main" id="{171E578D-9895-A743-95F4-44F72264A1CA}"/>
              </a:ext>
            </a:extLst>
          </p:cNvPr>
          <p:cNvSpPr/>
          <p:nvPr/>
        </p:nvSpPr>
        <p:spPr>
          <a:xfrm>
            <a:off x="0" y="725043"/>
            <a:ext cx="3785419" cy="1348964"/>
          </a:xfrm>
          <a:prstGeom prst="snip1Rect">
            <a:avLst/>
          </a:prstGeom>
          <a:gradFill flip="none" rotWithShape="1">
            <a:gsLst>
              <a:gs pos="0">
                <a:srgbClr val="4F2683">
                  <a:shade val="30000"/>
                  <a:satMod val="115000"/>
                </a:srgbClr>
              </a:gs>
              <a:gs pos="50000">
                <a:srgbClr val="4F2683">
                  <a:shade val="67500"/>
                  <a:satMod val="115000"/>
                </a:srgbClr>
              </a:gs>
              <a:gs pos="100000">
                <a:srgbClr val="4F2683">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Publishing Business Models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Diagram 3">
            <a:extLst>
              <a:ext uri="{FF2B5EF4-FFF2-40B4-BE49-F238E27FC236}">
                <a16:creationId xmlns:a16="http://schemas.microsoft.com/office/drawing/2014/main" id="{0F960454-BD5E-8D9D-467C-1337FFFE1381}"/>
              </a:ext>
            </a:extLst>
          </p:cNvPr>
          <p:cNvGraphicFramePr/>
          <p:nvPr/>
        </p:nvGraphicFramePr>
        <p:xfrm>
          <a:off x="-193" y="2147159"/>
          <a:ext cx="5318458" cy="3378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81" name="Picture 680" descr="Icon&#10;&#10;Description automatically generated">
            <a:extLst>
              <a:ext uri="{FF2B5EF4-FFF2-40B4-BE49-F238E27FC236}">
                <a16:creationId xmlns:a16="http://schemas.microsoft.com/office/drawing/2014/main" id="{BC8BF73E-49C9-9E8C-C616-16447B1F72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71645" y="2149214"/>
            <a:ext cx="1665942" cy="700411"/>
          </a:xfrm>
          <a:prstGeom prst="rect">
            <a:avLst/>
          </a:prstGeom>
        </p:spPr>
      </p:pic>
      <p:pic>
        <p:nvPicPr>
          <p:cNvPr id="683" name="Picture 682" descr="Icon&#10;&#10;Description automatically generated">
            <a:extLst>
              <a:ext uri="{FF2B5EF4-FFF2-40B4-BE49-F238E27FC236}">
                <a16:creationId xmlns:a16="http://schemas.microsoft.com/office/drawing/2014/main" id="{EF335E1B-EA6F-EBFC-9AA1-F7F4DC27F9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28993" y="4661401"/>
            <a:ext cx="807265" cy="813361"/>
          </a:xfrm>
          <a:prstGeom prst="rect">
            <a:avLst/>
          </a:prstGeom>
        </p:spPr>
      </p:pic>
      <p:cxnSp>
        <p:nvCxnSpPr>
          <p:cNvPr id="724" name="Straight Arrow Connector 723">
            <a:extLst>
              <a:ext uri="{FF2B5EF4-FFF2-40B4-BE49-F238E27FC236}">
                <a16:creationId xmlns:a16="http://schemas.microsoft.com/office/drawing/2014/main" id="{07BC14C9-1427-F429-56E2-6578E618B93A}"/>
              </a:ext>
            </a:extLst>
          </p:cNvPr>
          <p:cNvCxnSpPr/>
          <p:nvPr/>
        </p:nvCxnSpPr>
        <p:spPr>
          <a:xfrm>
            <a:off x="5407152" y="3794760"/>
            <a:ext cx="5218176" cy="6096"/>
          </a:xfrm>
          <a:prstGeom prst="straightConnector1">
            <a:avLst/>
          </a:prstGeom>
          <a:ln w="57150">
            <a:solidFill>
              <a:srgbClr val="6600FF"/>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45" name="TextBox 744">
            <a:extLst>
              <a:ext uri="{FF2B5EF4-FFF2-40B4-BE49-F238E27FC236}">
                <a16:creationId xmlns:a16="http://schemas.microsoft.com/office/drawing/2014/main" id="{7CD3EEA2-93DA-99BF-68B4-9501869C7AF1}"/>
              </a:ext>
            </a:extLst>
          </p:cNvPr>
          <p:cNvSpPr txBox="1"/>
          <p:nvPr/>
        </p:nvSpPr>
        <p:spPr>
          <a:xfrm>
            <a:off x="10472928" y="3535680"/>
            <a:ext cx="14630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cs typeface="Calibri"/>
              </a:rPr>
              <a:t>HYBRID</a:t>
            </a:r>
          </a:p>
        </p:txBody>
      </p:sp>
      <p:cxnSp>
        <p:nvCxnSpPr>
          <p:cNvPr id="746" name="Straight Arrow Connector 745">
            <a:extLst>
              <a:ext uri="{FF2B5EF4-FFF2-40B4-BE49-F238E27FC236}">
                <a16:creationId xmlns:a16="http://schemas.microsoft.com/office/drawing/2014/main" id="{393607E6-BD3F-7ADC-9C7C-08B3851C26F6}"/>
              </a:ext>
            </a:extLst>
          </p:cNvPr>
          <p:cNvCxnSpPr>
            <a:cxnSpLocks/>
          </p:cNvCxnSpPr>
          <p:nvPr/>
        </p:nvCxnSpPr>
        <p:spPr>
          <a:xfrm flipV="1">
            <a:off x="5937503" y="3941064"/>
            <a:ext cx="6096" cy="70104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83" name="Straight Arrow Connector 782">
            <a:extLst>
              <a:ext uri="{FF2B5EF4-FFF2-40B4-BE49-F238E27FC236}">
                <a16:creationId xmlns:a16="http://schemas.microsoft.com/office/drawing/2014/main" id="{5094B5A6-43A2-4D07-318B-02326278F2EA}"/>
              </a:ext>
            </a:extLst>
          </p:cNvPr>
          <p:cNvCxnSpPr>
            <a:cxnSpLocks/>
          </p:cNvCxnSpPr>
          <p:nvPr/>
        </p:nvCxnSpPr>
        <p:spPr>
          <a:xfrm flipV="1">
            <a:off x="7687055" y="3947159"/>
            <a:ext cx="6096" cy="70104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84" name="Straight Arrow Connector 783">
            <a:extLst>
              <a:ext uri="{FF2B5EF4-FFF2-40B4-BE49-F238E27FC236}">
                <a16:creationId xmlns:a16="http://schemas.microsoft.com/office/drawing/2014/main" id="{3DA56403-2616-AD8F-A992-807EA878829C}"/>
              </a:ext>
            </a:extLst>
          </p:cNvPr>
          <p:cNvCxnSpPr>
            <a:cxnSpLocks/>
          </p:cNvCxnSpPr>
          <p:nvPr/>
        </p:nvCxnSpPr>
        <p:spPr>
          <a:xfrm flipV="1">
            <a:off x="9454895" y="3947159"/>
            <a:ext cx="6096" cy="701040"/>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97" name="Straight Arrow Connector 796">
            <a:extLst>
              <a:ext uri="{FF2B5EF4-FFF2-40B4-BE49-F238E27FC236}">
                <a16:creationId xmlns:a16="http://schemas.microsoft.com/office/drawing/2014/main" id="{042C577E-D39B-A31E-8735-386E1358941F}"/>
              </a:ext>
            </a:extLst>
          </p:cNvPr>
          <p:cNvCxnSpPr>
            <a:cxnSpLocks/>
          </p:cNvCxnSpPr>
          <p:nvPr/>
        </p:nvCxnSpPr>
        <p:spPr>
          <a:xfrm flipH="1" flipV="1">
            <a:off x="11198351" y="3947159"/>
            <a:ext cx="6096" cy="633984"/>
          </a:xfrm>
          <a:prstGeom prst="straightConnector1">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98" name="Straight Arrow Connector 797">
            <a:extLst>
              <a:ext uri="{FF2B5EF4-FFF2-40B4-BE49-F238E27FC236}">
                <a16:creationId xmlns:a16="http://schemas.microsoft.com/office/drawing/2014/main" id="{7EEE5EAC-6EB0-5F46-719A-894BDC28DB86}"/>
              </a:ext>
            </a:extLst>
          </p:cNvPr>
          <p:cNvCxnSpPr>
            <a:cxnSpLocks/>
          </p:cNvCxnSpPr>
          <p:nvPr/>
        </p:nvCxnSpPr>
        <p:spPr>
          <a:xfrm flipH="1">
            <a:off x="5937503" y="2971799"/>
            <a:ext cx="6096" cy="713232"/>
          </a:xfrm>
          <a:prstGeom prst="straightConnector1">
            <a:avLst/>
          </a:prstGeom>
          <a:ln w="57150">
            <a:solidFill>
              <a:schemeClr val="accent5">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40" name="Straight Arrow Connector 839">
            <a:extLst>
              <a:ext uri="{FF2B5EF4-FFF2-40B4-BE49-F238E27FC236}">
                <a16:creationId xmlns:a16="http://schemas.microsoft.com/office/drawing/2014/main" id="{1988DE64-EE5D-0E0B-0FC9-E1A791D84569}"/>
              </a:ext>
            </a:extLst>
          </p:cNvPr>
          <p:cNvCxnSpPr>
            <a:cxnSpLocks/>
          </p:cNvCxnSpPr>
          <p:nvPr/>
        </p:nvCxnSpPr>
        <p:spPr>
          <a:xfrm flipH="1">
            <a:off x="7687055" y="2971799"/>
            <a:ext cx="6096" cy="713232"/>
          </a:xfrm>
          <a:prstGeom prst="straightConnector1">
            <a:avLst/>
          </a:prstGeom>
          <a:ln w="57150">
            <a:solidFill>
              <a:schemeClr val="accent5">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41" name="Straight Arrow Connector 840">
            <a:extLst>
              <a:ext uri="{FF2B5EF4-FFF2-40B4-BE49-F238E27FC236}">
                <a16:creationId xmlns:a16="http://schemas.microsoft.com/office/drawing/2014/main" id="{D8E11A89-0F3F-FCB1-32F3-07896B5DE635}"/>
              </a:ext>
            </a:extLst>
          </p:cNvPr>
          <p:cNvCxnSpPr>
            <a:cxnSpLocks/>
          </p:cNvCxnSpPr>
          <p:nvPr/>
        </p:nvCxnSpPr>
        <p:spPr>
          <a:xfrm flipH="1">
            <a:off x="9454895" y="2971799"/>
            <a:ext cx="6096" cy="713232"/>
          </a:xfrm>
          <a:prstGeom prst="straightConnector1">
            <a:avLst/>
          </a:prstGeom>
          <a:ln w="57150">
            <a:solidFill>
              <a:schemeClr val="accent5">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62" name="Straight Arrow Connector 861">
            <a:extLst>
              <a:ext uri="{FF2B5EF4-FFF2-40B4-BE49-F238E27FC236}">
                <a16:creationId xmlns:a16="http://schemas.microsoft.com/office/drawing/2014/main" id="{13E41312-9C0B-481D-06A1-8860E85801F4}"/>
              </a:ext>
            </a:extLst>
          </p:cNvPr>
          <p:cNvCxnSpPr>
            <a:cxnSpLocks/>
          </p:cNvCxnSpPr>
          <p:nvPr/>
        </p:nvCxnSpPr>
        <p:spPr>
          <a:xfrm>
            <a:off x="11198351" y="2904743"/>
            <a:ext cx="6096" cy="627888"/>
          </a:xfrm>
          <a:prstGeom prst="straightConnector1">
            <a:avLst/>
          </a:prstGeom>
          <a:ln w="57150">
            <a:solidFill>
              <a:schemeClr val="accent5">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03" name="Connector: Elbow 902">
            <a:extLst>
              <a:ext uri="{FF2B5EF4-FFF2-40B4-BE49-F238E27FC236}">
                <a16:creationId xmlns:a16="http://schemas.microsoft.com/office/drawing/2014/main" id="{0C808AE7-5361-5660-0C96-30AE833C5D65}"/>
              </a:ext>
            </a:extLst>
          </p:cNvPr>
          <p:cNvCxnSpPr/>
          <p:nvPr/>
        </p:nvCxnSpPr>
        <p:spPr>
          <a:xfrm>
            <a:off x="4420743" y="4265295"/>
            <a:ext cx="847344" cy="798576"/>
          </a:xfrm>
          <a:prstGeom prst="bentConnector3">
            <a:avLst/>
          </a:prstGeom>
          <a:ln w="571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04" name="Connector: Elbow 903">
            <a:extLst>
              <a:ext uri="{FF2B5EF4-FFF2-40B4-BE49-F238E27FC236}">
                <a16:creationId xmlns:a16="http://schemas.microsoft.com/office/drawing/2014/main" id="{B13F8F38-A15A-E348-60E7-E0C27525A08D}"/>
              </a:ext>
            </a:extLst>
          </p:cNvPr>
          <p:cNvCxnSpPr>
            <a:cxnSpLocks/>
          </p:cNvCxnSpPr>
          <p:nvPr/>
        </p:nvCxnSpPr>
        <p:spPr>
          <a:xfrm flipV="1">
            <a:off x="4420742" y="2521838"/>
            <a:ext cx="865632" cy="871728"/>
          </a:xfrm>
          <a:prstGeom prst="bentConnector3">
            <a:avLst/>
          </a:prstGeom>
          <a:ln w="571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17" name="TextBox 916">
            <a:extLst>
              <a:ext uri="{FF2B5EF4-FFF2-40B4-BE49-F238E27FC236}">
                <a16:creationId xmlns:a16="http://schemas.microsoft.com/office/drawing/2014/main" id="{BAD559CD-9960-5657-A302-C5F4B0E82701}"/>
              </a:ext>
            </a:extLst>
          </p:cNvPr>
          <p:cNvSpPr txBox="1"/>
          <p:nvPr/>
        </p:nvSpPr>
        <p:spPr>
          <a:xfrm>
            <a:off x="7476114" y="217642"/>
            <a:ext cx="44352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Segoe UI"/>
              </a:rPr>
              <a:t>Question: Does more OA in a Hybrid Journal mean it has a lower subscription price?</a:t>
            </a:r>
            <a:endParaRPr lang="en-US"/>
          </a:p>
        </p:txBody>
      </p:sp>
      <p:graphicFrame>
        <p:nvGraphicFramePr>
          <p:cNvPr id="17" name="Diagram 16">
            <a:extLst>
              <a:ext uri="{FF2B5EF4-FFF2-40B4-BE49-F238E27FC236}">
                <a16:creationId xmlns:a16="http://schemas.microsoft.com/office/drawing/2014/main" id="{29C4D27C-B8BF-3DDC-D0EC-93F6CFCED51B}"/>
              </a:ext>
            </a:extLst>
          </p:cNvPr>
          <p:cNvGraphicFramePr/>
          <p:nvPr/>
        </p:nvGraphicFramePr>
        <p:xfrm>
          <a:off x="5047295" y="3378551"/>
          <a:ext cx="5318458" cy="337830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46" name="Diagram 245">
            <a:extLst>
              <a:ext uri="{FF2B5EF4-FFF2-40B4-BE49-F238E27FC236}">
                <a16:creationId xmlns:a16="http://schemas.microsoft.com/office/drawing/2014/main" id="{F50B0608-72FE-6A2F-786F-145BFB09DB48}"/>
              </a:ext>
            </a:extLst>
          </p:cNvPr>
          <p:cNvGraphicFramePr/>
          <p:nvPr/>
        </p:nvGraphicFramePr>
        <p:xfrm>
          <a:off x="5047295" y="866999"/>
          <a:ext cx="5318458" cy="337830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996994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Single Corner Rectangle 6">
            <a:extLst>
              <a:ext uri="{FF2B5EF4-FFF2-40B4-BE49-F238E27FC236}">
                <a16:creationId xmlns:a16="http://schemas.microsoft.com/office/drawing/2014/main" id="{171E578D-9895-A743-95F4-44F72264A1CA}"/>
              </a:ext>
            </a:extLst>
          </p:cNvPr>
          <p:cNvSpPr/>
          <p:nvPr/>
        </p:nvSpPr>
        <p:spPr>
          <a:xfrm>
            <a:off x="0" y="725043"/>
            <a:ext cx="3785419" cy="1348964"/>
          </a:xfrm>
          <a:prstGeom prst="snip1Rect">
            <a:avLst/>
          </a:prstGeom>
          <a:gradFill flip="none" rotWithShape="1">
            <a:gsLst>
              <a:gs pos="0">
                <a:srgbClr val="4F2683">
                  <a:shade val="30000"/>
                  <a:satMod val="115000"/>
                </a:srgbClr>
              </a:gs>
              <a:gs pos="50000">
                <a:srgbClr val="4F2683">
                  <a:shade val="67500"/>
                  <a:satMod val="115000"/>
                </a:srgbClr>
              </a:gs>
              <a:gs pos="100000">
                <a:srgbClr val="4F2683">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Copyright for an ETDR </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240BD65-CB06-F045-8979-608A1AE755AA}"/>
              </a:ext>
            </a:extLst>
          </p:cNvPr>
          <p:cNvSpPr txBox="1"/>
          <p:nvPr/>
        </p:nvSpPr>
        <p:spPr>
          <a:xfrm>
            <a:off x="1327354" y="2379406"/>
            <a:ext cx="3401962" cy="354456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7030A0"/>
              </a:buClr>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All Rights Reserved by Author</a:t>
            </a:r>
          </a:p>
          <a:p>
            <a:pPr marL="342900" marR="0" lvl="0" indent="-342900" algn="l" defTabSz="914400" rtl="0" eaLnBrk="1" fontAlgn="auto" latinLnBrk="0" hangingPunct="1">
              <a:lnSpc>
                <a:spcPct val="90000"/>
              </a:lnSpc>
              <a:spcBef>
                <a:spcPts val="1000"/>
              </a:spcBef>
              <a:spcAft>
                <a:spcPts val="0"/>
              </a:spcAft>
              <a:buClr>
                <a:srgbClr val="7030A0"/>
              </a:buClr>
              <a:buSzTx/>
              <a:buFont typeface="Arial" panose="020B0604020202020204" pitchFamily="34" charset="0"/>
              <a:buChar char="•"/>
              <a:tabLst/>
              <a:defRPr/>
            </a:pPr>
            <a:r>
              <a:rPr lang="en-US" sz="2000"/>
              <a:t>Item is protected by copyright and/or related rights. You are free to use this Item in any way that is permitted by the copyright and related rights legislation that applies to your use. For other uses you need to obtain permission from the rights-holder(s).</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F06C5FE-D0BC-45BF-98AC-7E037062E724}"/>
              </a:ext>
            </a:extLst>
          </p:cNvPr>
          <p:cNvPicPr>
            <a:picLocks noChangeAspect="1"/>
          </p:cNvPicPr>
          <p:nvPr/>
        </p:nvPicPr>
        <p:blipFill>
          <a:blip r:embed="rId2"/>
          <a:stretch>
            <a:fillRect/>
          </a:stretch>
        </p:blipFill>
        <p:spPr>
          <a:xfrm>
            <a:off x="4729316" y="490281"/>
            <a:ext cx="7289998" cy="362479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32DABEA-7062-4692-85C5-9F5343F9FF79}"/>
              </a:ext>
            </a:extLst>
          </p:cNvPr>
          <p:cNvPicPr>
            <a:picLocks noChangeAspect="1"/>
          </p:cNvPicPr>
          <p:nvPr/>
        </p:nvPicPr>
        <p:blipFill>
          <a:blip r:embed="rId3"/>
          <a:stretch>
            <a:fillRect/>
          </a:stretch>
        </p:blipFill>
        <p:spPr>
          <a:xfrm>
            <a:off x="4954587" y="4288106"/>
            <a:ext cx="4010025" cy="1609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5550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Single Corner Rectangle 6">
            <a:extLst>
              <a:ext uri="{FF2B5EF4-FFF2-40B4-BE49-F238E27FC236}">
                <a16:creationId xmlns:a16="http://schemas.microsoft.com/office/drawing/2014/main" id="{171E578D-9895-A743-95F4-44F72264A1CA}"/>
              </a:ext>
            </a:extLst>
          </p:cNvPr>
          <p:cNvSpPr/>
          <p:nvPr/>
        </p:nvSpPr>
        <p:spPr>
          <a:xfrm>
            <a:off x="0" y="725043"/>
            <a:ext cx="3785419" cy="1348964"/>
          </a:xfrm>
          <a:prstGeom prst="snip1Rect">
            <a:avLst/>
          </a:prstGeom>
          <a:gradFill flip="none" rotWithShape="1">
            <a:gsLst>
              <a:gs pos="0">
                <a:srgbClr val="4F2683">
                  <a:shade val="30000"/>
                  <a:satMod val="115000"/>
                </a:srgbClr>
              </a:gs>
              <a:gs pos="50000">
                <a:srgbClr val="4F2683">
                  <a:shade val="67500"/>
                  <a:satMod val="115000"/>
                </a:srgbClr>
              </a:gs>
              <a:gs pos="100000">
                <a:srgbClr val="4F2683">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Subscription Journal Article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240BD65-CB06-F045-8979-608A1AE755AA}"/>
              </a:ext>
            </a:extLst>
          </p:cNvPr>
          <p:cNvSpPr txBox="1"/>
          <p:nvPr/>
        </p:nvSpPr>
        <p:spPr>
          <a:xfrm>
            <a:off x="1327354" y="2379406"/>
            <a:ext cx="3401962" cy="4199098"/>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7030A0"/>
              </a:buClr>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7030A0"/>
              </a:buClr>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All Rights Reserved by Publisher</a:t>
            </a:r>
          </a:p>
          <a:p>
            <a:pPr marL="342900" marR="0" lvl="0" indent="-342900" algn="l" defTabSz="914400" rtl="0" eaLnBrk="1" fontAlgn="auto" latinLnBrk="0" hangingPunct="1">
              <a:lnSpc>
                <a:spcPct val="90000"/>
              </a:lnSpc>
              <a:spcBef>
                <a:spcPts val="1000"/>
              </a:spcBef>
              <a:spcAft>
                <a:spcPts val="0"/>
              </a:spcAft>
              <a:buClr>
                <a:srgbClr val="7030A0"/>
              </a:buClr>
              <a:buSzTx/>
              <a:buFont typeface="Arial" panose="020B0604020202020204" pitchFamily="34" charset="0"/>
              <a:buChar char="•"/>
              <a:tabLst/>
              <a:defRPr/>
            </a:pPr>
            <a:r>
              <a:rPr lang="en-US" sz="2000"/>
              <a:t>Item is protected by copyright and/or related rights. You are free to use this Item in any way that is permitted by the copyright and related rights legislation that applies to your use. For other uses you need to obtain permission from the rights-holder(s).</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Graphical user interface, text, application, email&#10;&#10;Description automatically generated">
            <a:extLst>
              <a:ext uri="{FF2B5EF4-FFF2-40B4-BE49-F238E27FC236}">
                <a16:creationId xmlns:a16="http://schemas.microsoft.com/office/drawing/2014/main" id="{0B7615FD-EC81-003F-8DB6-D06A78F0F1DC}"/>
              </a:ext>
            </a:extLst>
          </p:cNvPr>
          <p:cNvPicPr>
            <a:picLocks noChangeAspect="1"/>
          </p:cNvPicPr>
          <p:nvPr/>
        </p:nvPicPr>
        <p:blipFill>
          <a:blip r:embed="rId2"/>
          <a:stretch>
            <a:fillRect/>
          </a:stretch>
        </p:blipFill>
        <p:spPr>
          <a:xfrm>
            <a:off x="5271085" y="725044"/>
            <a:ext cx="5593562" cy="4992674"/>
          </a:xfrm>
          <a:prstGeom prst="rect">
            <a:avLst/>
          </a:prstGeom>
          <a:ln>
            <a:noFill/>
          </a:ln>
          <a:effectLst>
            <a:outerShdw blurRad="292100" dist="139700" dir="2700000" algn="tl" rotWithShape="0">
              <a:srgbClr val="333333">
                <a:alpha val="65000"/>
              </a:srgbClr>
            </a:outerShdw>
          </a:effectLst>
        </p:spPr>
      </p:pic>
      <p:pic>
        <p:nvPicPr>
          <p:cNvPr id="9" name="Picture 8" descr="Graphical user interface, text, application, email&#10;&#10;Description automatically generated">
            <a:extLst>
              <a:ext uri="{FF2B5EF4-FFF2-40B4-BE49-F238E27FC236}">
                <a16:creationId xmlns:a16="http://schemas.microsoft.com/office/drawing/2014/main" id="{8FFD7132-348C-53F0-BC90-9E40E09CBDB9}"/>
              </a:ext>
            </a:extLst>
          </p:cNvPr>
          <p:cNvPicPr>
            <a:picLocks noChangeAspect="1"/>
          </p:cNvPicPr>
          <p:nvPr/>
        </p:nvPicPr>
        <p:blipFill rotWithShape="1">
          <a:blip r:embed="rId3"/>
          <a:srcRect r="12336" b="43730"/>
          <a:stretch/>
        </p:blipFill>
        <p:spPr>
          <a:xfrm>
            <a:off x="3616527" y="1534927"/>
            <a:ext cx="3309115" cy="10781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655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Single Corner Rectangle 6">
            <a:extLst>
              <a:ext uri="{FF2B5EF4-FFF2-40B4-BE49-F238E27FC236}">
                <a16:creationId xmlns:a16="http://schemas.microsoft.com/office/drawing/2014/main" id="{171E578D-9895-A743-95F4-44F72264A1CA}"/>
              </a:ext>
            </a:extLst>
          </p:cNvPr>
          <p:cNvSpPr/>
          <p:nvPr/>
        </p:nvSpPr>
        <p:spPr>
          <a:xfrm>
            <a:off x="0" y="725043"/>
            <a:ext cx="3785419" cy="1348964"/>
          </a:xfrm>
          <a:prstGeom prst="snip1Rect">
            <a:avLst/>
          </a:prstGeom>
          <a:gradFill flip="none" rotWithShape="1">
            <a:gsLst>
              <a:gs pos="0">
                <a:srgbClr val="4F2683">
                  <a:shade val="30000"/>
                  <a:satMod val="115000"/>
                </a:srgbClr>
              </a:gs>
              <a:gs pos="50000">
                <a:srgbClr val="4F2683">
                  <a:shade val="67500"/>
                  <a:satMod val="115000"/>
                </a:srgbClr>
              </a:gs>
              <a:gs pos="100000">
                <a:srgbClr val="4F2683">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prstClr val="white"/>
                </a:solidFill>
                <a:latin typeface="Calibri" panose="020F0502020204030204"/>
              </a:rPr>
              <a:t>Gold-APC</a:t>
            </a: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 Open Access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240BD65-CB06-F045-8979-608A1AE755AA}"/>
              </a:ext>
            </a:extLst>
          </p:cNvPr>
          <p:cNvSpPr txBox="1"/>
          <p:nvPr/>
        </p:nvSpPr>
        <p:spPr>
          <a:xfrm>
            <a:off x="1327354" y="2379406"/>
            <a:ext cx="3401962" cy="2343206"/>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7030A0"/>
              </a:buClr>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Creative Commons BY</a:t>
            </a:r>
          </a:p>
          <a:p>
            <a:pPr marL="342900" marR="0" lvl="0" indent="-342900" algn="l" defTabSz="914400" rtl="0" eaLnBrk="1" fontAlgn="auto" latinLnBrk="0" hangingPunct="1">
              <a:lnSpc>
                <a:spcPct val="90000"/>
              </a:lnSpc>
              <a:spcBef>
                <a:spcPts val="1000"/>
              </a:spcBef>
              <a:spcAft>
                <a:spcPts val="0"/>
              </a:spcAft>
              <a:buClr>
                <a:srgbClr val="7030A0"/>
              </a:buClr>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Share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copy and redistribute the material in any medium or format</a:t>
            </a:r>
          </a:p>
          <a:p>
            <a:pPr marL="342900" marR="0" lvl="0" indent="-342900" algn="l" defTabSz="914400" rtl="0" eaLnBrk="1" fontAlgn="auto" latinLnBrk="0" hangingPunct="1">
              <a:lnSpc>
                <a:spcPct val="90000"/>
              </a:lnSpc>
              <a:spcBef>
                <a:spcPts val="1000"/>
              </a:spcBef>
              <a:spcAft>
                <a:spcPts val="0"/>
              </a:spcAft>
              <a:buClr>
                <a:srgbClr val="7030A0"/>
              </a:buClr>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Adapt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remix, transform, and build upon the material for any purpose, even commercially. </a:t>
            </a:r>
          </a:p>
        </p:txBody>
      </p:sp>
      <p:pic>
        <p:nvPicPr>
          <p:cNvPr id="3" name="Picture 2"/>
          <p:cNvPicPr>
            <a:picLocks noChangeAspect="1"/>
          </p:cNvPicPr>
          <p:nvPr/>
        </p:nvPicPr>
        <p:blipFill>
          <a:blip r:embed="rId2"/>
          <a:stretch>
            <a:fillRect/>
          </a:stretch>
        </p:blipFill>
        <p:spPr>
          <a:xfrm>
            <a:off x="5174071" y="666049"/>
            <a:ext cx="5434935" cy="508412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419" y="2182580"/>
            <a:ext cx="1117460" cy="3936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16300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C0573-4EA7-4EB6-9A8F-47FCB9FF192A}"/>
              </a:ext>
            </a:extLst>
          </p:cNvPr>
          <p:cNvSpPr>
            <a:spLocks noGrp="1"/>
          </p:cNvSpPr>
          <p:nvPr>
            <p:ph type="title"/>
          </p:nvPr>
        </p:nvSpPr>
        <p:spPr/>
        <p:txBody>
          <a:bodyPr/>
          <a:lstStyle/>
          <a:p>
            <a:r>
              <a:rPr lang="en-US"/>
              <a:t>Rights Map</a:t>
            </a:r>
          </a:p>
        </p:txBody>
      </p:sp>
      <p:pic>
        <p:nvPicPr>
          <p:cNvPr id="3" name="Content Placeholder 10">
            <a:extLst>
              <a:ext uri="{FF2B5EF4-FFF2-40B4-BE49-F238E27FC236}">
                <a16:creationId xmlns:a16="http://schemas.microsoft.com/office/drawing/2014/main" id="{D27BD24A-7F6C-4E94-8B2B-C25FBDFBA92E}"/>
              </a:ext>
            </a:extLst>
          </p:cNvPr>
          <p:cNvPicPr>
            <a:picLocks noChangeAspect="1"/>
          </p:cNvPicPr>
          <p:nvPr/>
        </p:nvPicPr>
        <p:blipFill>
          <a:blip r:embed="rId2"/>
          <a:stretch>
            <a:fillRect/>
          </a:stretch>
        </p:blipFill>
        <p:spPr>
          <a:xfrm>
            <a:off x="1240632" y="3098122"/>
            <a:ext cx="2100733" cy="2100733"/>
          </a:xfrm>
          <a:prstGeom prst="rect">
            <a:avLst/>
          </a:prstGeom>
        </p:spPr>
      </p:pic>
      <p:pic>
        <p:nvPicPr>
          <p:cNvPr id="4" name="Graphic 3">
            <a:extLst>
              <a:ext uri="{FF2B5EF4-FFF2-40B4-BE49-F238E27FC236}">
                <a16:creationId xmlns:a16="http://schemas.microsoft.com/office/drawing/2014/main" id="{0DA7029B-5DC2-4869-8737-DE98899299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45632" y="640320"/>
            <a:ext cx="2100733" cy="2100733"/>
          </a:xfrm>
          <a:prstGeom prst="rect">
            <a:avLst/>
          </a:prstGeom>
        </p:spPr>
      </p:pic>
      <p:pic>
        <p:nvPicPr>
          <p:cNvPr id="26" name="Graphic 25">
            <a:extLst>
              <a:ext uri="{FF2B5EF4-FFF2-40B4-BE49-F238E27FC236}">
                <a16:creationId xmlns:a16="http://schemas.microsoft.com/office/drawing/2014/main" id="{AE1D1B10-7F1E-427E-90CE-E0CE766D6A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46440" y="2227036"/>
            <a:ext cx="2693555" cy="948866"/>
          </a:xfrm>
          <a:prstGeom prst="rect">
            <a:avLst/>
          </a:prstGeom>
        </p:spPr>
      </p:pic>
      <p:pic>
        <p:nvPicPr>
          <p:cNvPr id="27" name="Picture 26">
            <a:extLst>
              <a:ext uri="{FF2B5EF4-FFF2-40B4-BE49-F238E27FC236}">
                <a16:creationId xmlns:a16="http://schemas.microsoft.com/office/drawing/2014/main" id="{74133187-E08B-4272-8B11-81C7F5570571}"/>
              </a:ext>
            </a:extLst>
          </p:cNvPr>
          <p:cNvPicPr>
            <a:picLocks noChangeAspect="1"/>
          </p:cNvPicPr>
          <p:nvPr/>
        </p:nvPicPr>
        <p:blipFill>
          <a:blip r:embed="rId7"/>
          <a:stretch>
            <a:fillRect/>
          </a:stretch>
        </p:blipFill>
        <p:spPr>
          <a:xfrm>
            <a:off x="4750126" y="4300133"/>
            <a:ext cx="2693555" cy="949094"/>
          </a:xfrm>
          <a:prstGeom prst="rect">
            <a:avLst/>
          </a:prstGeom>
        </p:spPr>
      </p:pic>
      <p:sp>
        <p:nvSpPr>
          <p:cNvPr id="28" name="Rectangle: Rounded Corners 27">
            <a:extLst>
              <a:ext uri="{FF2B5EF4-FFF2-40B4-BE49-F238E27FC236}">
                <a16:creationId xmlns:a16="http://schemas.microsoft.com/office/drawing/2014/main" id="{2C769340-129B-4B71-8D37-DD0D3552B432}"/>
              </a:ext>
            </a:extLst>
          </p:cNvPr>
          <p:cNvSpPr/>
          <p:nvPr/>
        </p:nvSpPr>
        <p:spPr>
          <a:xfrm>
            <a:off x="1458413" y="5351646"/>
            <a:ext cx="1665170" cy="84702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a:t>ALL</a:t>
            </a:r>
            <a:r>
              <a:rPr lang="en-US"/>
              <a:t> Rights Reserved</a:t>
            </a:r>
          </a:p>
        </p:txBody>
      </p:sp>
      <p:sp>
        <p:nvSpPr>
          <p:cNvPr id="29" name="Rectangle: Rounded Corners 28">
            <a:extLst>
              <a:ext uri="{FF2B5EF4-FFF2-40B4-BE49-F238E27FC236}">
                <a16:creationId xmlns:a16="http://schemas.microsoft.com/office/drawing/2014/main" id="{342CEEE3-56E0-41CB-AB51-AB6EBA8CEE8D}"/>
              </a:ext>
            </a:extLst>
          </p:cNvPr>
          <p:cNvSpPr/>
          <p:nvPr/>
        </p:nvSpPr>
        <p:spPr>
          <a:xfrm>
            <a:off x="5263413" y="2835304"/>
            <a:ext cx="1665170" cy="84702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a:t>SOME</a:t>
            </a:r>
            <a:r>
              <a:rPr lang="en-US"/>
              <a:t> Rights Reserved</a:t>
            </a:r>
          </a:p>
        </p:txBody>
      </p:sp>
      <p:sp>
        <p:nvSpPr>
          <p:cNvPr id="30" name="TextBox 29">
            <a:extLst>
              <a:ext uri="{FF2B5EF4-FFF2-40B4-BE49-F238E27FC236}">
                <a16:creationId xmlns:a16="http://schemas.microsoft.com/office/drawing/2014/main" id="{96008096-F0FD-4B3A-9512-03A58D10F3AF}"/>
              </a:ext>
            </a:extLst>
          </p:cNvPr>
          <p:cNvSpPr txBox="1"/>
          <p:nvPr/>
        </p:nvSpPr>
        <p:spPr>
          <a:xfrm>
            <a:off x="11075483" y="1489101"/>
            <a:ext cx="55695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512888"/>
                </a:solidFill>
                <a:latin typeface="Bodoni MT Black"/>
              </a:rPr>
              <a:t>FREE to</a:t>
            </a:r>
          </a:p>
          <a:p>
            <a:pPr algn="ctr"/>
            <a:r>
              <a:rPr lang="en-US" sz="2800" b="1">
                <a:solidFill>
                  <a:srgbClr val="512888"/>
                </a:solidFill>
                <a:latin typeface="Bodoni MT Black"/>
                <a:cs typeface="Calibri"/>
              </a:rPr>
              <a:t>ALL</a:t>
            </a:r>
          </a:p>
        </p:txBody>
      </p:sp>
      <p:sp>
        <p:nvSpPr>
          <p:cNvPr id="31" name="Rectangle: Rounded Corners 30">
            <a:extLst>
              <a:ext uri="{FF2B5EF4-FFF2-40B4-BE49-F238E27FC236}">
                <a16:creationId xmlns:a16="http://schemas.microsoft.com/office/drawing/2014/main" id="{968F4632-FFEA-4C46-82DE-94EC57E19140}"/>
              </a:ext>
            </a:extLst>
          </p:cNvPr>
          <p:cNvSpPr/>
          <p:nvPr/>
        </p:nvSpPr>
        <p:spPr>
          <a:xfrm>
            <a:off x="4986709" y="5350498"/>
            <a:ext cx="2220511" cy="84702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Time Passes </a:t>
            </a:r>
            <a:r>
              <a:rPr lang="en-US" u="sng"/>
              <a:t>or </a:t>
            </a:r>
            <a:r>
              <a:rPr lang="en-US"/>
              <a:t>Creative Commons 0</a:t>
            </a:r>
          </a:p>
        </p:txBody>
      </p:sp>
      <p:sp>
        <p:nvSpPr>
          <p:cNvPr id="32" name="Rectangle: Rounded Corners 31">
            <a:extLst>
              <a:ext uri="{FF2B5EF4-FFF2-40B4-BE49-F238E27FC236}">
                <a16:creationId xmlns:a16="http://schemas.microsoft.com/office/drawing/2014/main" id="{A89EACCF-D5B6-48D9-8256-AED02EF485DF}"/>
              </a:ext>
            </a:extLst>
          </p:cNvPr>
          <p:cNvSpPr/>
          <p:nvPr/>
        </p:nvSpPr>
        <p:spPr>
          <a:xfrm>
            <a:off x="8660633" y="3258816"/>
            <a:ext cx="1665170" cy="84702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a:t>Public Doman</a:t>
            </a:r>
            <a:endParaRPr lang="en-US"/>
          </a:p>
        </p:txBody>
      </p:sp>
      <p:cxnSp>
        <p:nvCxnSpPr>
          <p:cNvPr id="34" name="Connector: Curved 33">
            <a:extLst>
              <a:ext uri="{FF2B5EF4-FFF2-40B4-BE49-F238E27FC236}">
                <a16:creationId xmlns:a16="http://schemas.microsoft.com/office/drawing/2014/main" id="{F307C8EB-CDB1-40D9-ADC8-B2A101B812D5}"/>
              </a:ext>
            </a:extLst>
          </p:cNvPr>
          <p:cNvCxnSpPr>
            <a:stCxn id="28" idx="3"/>
            <a:endCxn id="31" idx="1"/>
          </p:cNvCxnSpPr>
          <p:nvPr/>
        </p:nvCxnSpPr>
        <p:spPr>
          <a:xfrm flipV="1">
            <a:off x="3123583" y="5774010"/>
            <a:ext cx="1863126" cy="1148"/>
          </a:xfrm>
          <a:prstGeom prst="curvedConnector3">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CF021CA9-EF4D-4031-B74F-BCA2B2FC9F31}"/>
              </a:ext>
            </a:extLst>
          </p:cNvPr>
          <p:cNvCxnSpPr>
            <a:cxnSpLocks/>
            <a:stCxn id="28" idx="3"/>
            <a:endCxn id="29" idx="1"/>
          </p:cNvCxnSpPr>
          <p:nvPr/>
        </p:nvCxnSpPr>
        <p:spPr>
          <a:xfrm flipV="1">
            <a:off x="3123583" y="3258816"/>
            <a:ext cx="2139830" cy="2516342"/>
          </a:xfrm>
          <a:prstGeom prst="curvedConnector3">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Curved 37">
            <a:extLst>
              <a:ext uri="{FF2B5EF4-FFF2-40B4-BE49-F238E27FC236}">
                <a16:creationId xmlns:a16="http://schemas.microsoft.com/office/drawing/2014/main" id="{C45F2B51-505A-462A-A255-E18C9D8A2265}"/>
              </a:ext>
            </a:extLst>
          </p:cNvPr>
          <p:cNvCxnSpPr>
            <a:cxnSpLocks/>
            <a:stCxn id="29" idx="3"/>
            <a:endCxn id="32" idx="1"/>
          </p:cNvCxnSpPr>
          <p:nvPr/>
        </p:nvCxnSpPr>
        <p:spPr>
          <a:xfrm>
            <a:off x="6928583" y="3258816"/>
            <a:ext cx="1732050" cy="423512"/>
          </a:xfrm>
          <a:prstGeom prst="curvedConnector3">
            <a:avLst>
              <a:gd name="adj1" fmla="val 50000"/>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or: Curved 40">
            <a:extLst>
              <a:ext uri="{FF2B5EF4-FFF2-40B4-BE49-F238E27FC236}">
                <a16:creationId xmlns:a16="http://schemas.microsoft.com/office/drawing/2014/main" id="{6B77D393-A867-4993-A10C-094ED534098A}"/>
              </a:ext>
            </a:extLst>
          </p:cNvPr>
          <p:cNvCxnSpPr>
            <a:cxnSpLocks/>
            <a:stCxn id="31" idx="3"/>
            <a:endCxn id="32" idx="1"/>
          </p:cNvCxnSpPr>
          <p:nvPr/>
        </p:nvCxnSpPr>
        <p:spPr>
          <a:xfrm flipV="1">
            <a:off x="7207220" y="3682328"/>
            <a:ext cx="1453413" cy="2091682"/>
          </a:xfrm>
          <a:prstGeom prst="curvedConnector3">
            <a:avLst>
              <a:gd name="adj1" fmla="val 50000"/>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Icon&#10;&#10;Description automatically generated">
            <a:extLst>
              <a:ext uri="{FF2B5EF4-FFF2-40B4-BE49-F238E27FC236}">
                <a16:creationId xmlns:a16="http://schemas.microsoft.com/office/drawing/2014/main" id="{33330F86-DB93-4426-61C8-C6A9DA1524C9}"/>
              </a:ext>
            </a:extLst>
          </p:cNvPr>
          <p:cNvPicPr>
            <a:picLocks noChangeAspect="1"/>
          </p:cNvPicPr>
          <p:nvPr/>
        </p:nvPicPr>
        <p:blipFill>
          <a:blip r:embed="rId8"/>
          <a:stretch>
            <a:fillRect/>
          </a:stretch>
        </p:blipFill>
        <p:spPr>
          <a:xfrm>
            <a:off x="7512580" y="614892"/>
            <a:ext cx="2049287" cy="830440"/>
          </a:xfrm>
          <a:prstGeom prst="rect">
            <a:avLst/>
          </a:prstGeom>
        </p:spPr>
      </p:pic>
      <p:sp>
        <p:nvSpPr>
          <p:cNvPr id="8" name="Half Frame 7">
            <a:extLst>
              <a:ext uri="{FF2B5EF4-FFF2-40B4-BE49-F238E27FC236}">
                <a16:creationId xmlns:a16="http://schemas.microsoft.com/office/drawing/2014/main" id="{3C22326E-3E48-2D66-0D15-A9FB9936FD31}"/>
              </a:ext>
            </a:extLst>
          </p:cNvPr>
          <p:cNvSpPr/>
          <p:nvPr/>
        </p:nvSpPr>
        <p:spPr>
          <a:xfrm rot="-5400000" flipH="1">
            <a:off x="6335202" y="-1085165"/>
            <a:ext cx="746831" cy="3650298"/>
          </a:xfrm>
          <a:prstGeom prst="halfFrame">
            <a:avLst/>
          </a:prstGeom>
          <a:solidFill>
            <a:srgbClr val="3A15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0" name="TextBox 9">
            <a:extLst>
              <a:ext uri="{FF2B5EF4-FFF2-40B4-BE49-F238E27FC236}">
                <a16:creationId xmlns:a16="http://schemas.microsoft.com/office/drawing/2014/main" id="{51F5BA96-AF6A-B316-ED08-2AE180C5C7F3}"/>
              </a:ext>
            </a:extLst>
          </p:cNvPr>
          <p:cNvSpPr txBox="1"/>
          <p:nvPr/>
        </p:nvSpPr>
        <p:spPr>
          <a:xfrm>
            <a:off x="9560277" y="571499"/>
            <a:ext cx="166511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512888"/>
                </a:solidFill>
                <a:cs typeface="Calibri"/>
              </a:rPr>
              <a:t>Gold-APC</a:t>
            </a:r>
            <a:endParaRPr lang="en-US" b="1" dirty="0">
              <a:solidFill>
                <a:srgbClr val="000000"/>
              </a:solidFill>
              <a:cs typeface="Calibri"/>
            </a:endParaRPr>
          </a:p>
          <a:p>
            <a:pPr algn="ctr"/>
            <a:r>
              <a:rPr lang="en-US" b="1" dirty="0">
                <a:solidFill>
                  <a:srgbClr val="512888"/>
                </a:solidFill>
                <a:cs typeface="Calibri"/>
              </a:rPr>
              <a:t>Or</a:t>
            </a:r>
            <a:endParaRPr lang="en-US" b="1" dirty="0">
              <a:solidFill>
                <a:srgbClr val="000000"/>
              </a:solidFill>
              <a:cs typeface="Calibri"/>
            </a:endParaRPr>
          </a:p>
          <a:p>
            <a:pPr algn="ctr"/>
            <a:r>
              <a:rPr lang="en-US" b="1" dirty="0">
                <a:solidFill>
                  <a:srgbClr val="512888"/>
                </a:solidFill>
                <a:cs typeface="Calibri"/>
              </a:rPr>
              <a:t>Diamond OA</a:t>
            </a:r>
            <a:endParaRPr lang="en-US" b="1" dirty="0">
              <a:solidFill>
                <a:srgbClr val="000000"/>
              </a:solidFill>
              <a:cs typeface="Calibri" panose="020F0502020204030204"/>
            </a:endParaRPr>
          </a:p>
        </p:txBody>
      </p:sp>
    </p:spTree>
    <p:extLst>
      <p:ext uri="{BB962C8B-B14F-4D97-AF65-F5344CB8AC3E}">
        <p14:creationId xmlns:p14="http://schemas.microsoft.com/office/powerpoint/2010/main" val="34608547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Single Corner Rectangle 6">
            <a:extLst>
              <a:ext uri="{FF2B5EF4-FFF2-40B4-BE49-F238E27FC236}">
                <a16:creationId xmlns:a16="http://schemas.microsoft.com/office/drawing/2014/main" id="{171E578D-9895-A743-95F4-44F72264A1CA}"/>
              </a:ext>
            </a:extLst>
          </p:cNvPr>
          <p:cNvSpPr/>
          <p:nvPr/>
        </p:nvSpPr>
        <p:spPr>
          <a:xfrm>
            <a:off x="0" y="725043"/>
            <a:ext cx="3785419" cy="1348964"/>
          </a:xfrm>
          <a:prstGeom prst="snip1Rect">
            <a:avLst/>
          </a:prstGeom>
          <a:gradFill flip="none" rotWithShape="1">
            <a:gsLst>
              <a:gs pos="0">
                <a:srgbClr val="4F2683">
                  <a:shade val="30000"/>
                  <a:satMod val="115000"/>
                </a:srgbClr>
              </a:gs>
              <a:gs pos="50000">
                <a:srgbClr val="4F2683">
                  <a:shade val="67500"/>
                  <a:satMod val="115000"/>
                </a:srgbClr>
              </a:gs>
              <a:gs pos="100000">
                <a:srgbClr val="4F2683">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What is Open Access?</a:t>
            </a:r>
          </a:p>
        </p:txBody>
      </p:sp>
      <p:sp>
        <p:nvSpPr>
          <p:cNvPr id="2" name="TextBox 1">
            <a:extLst>
              <a:ext uri="{FF2B5EF4-FFF2-40B4-BE49-F238E27FC236}">
                <a16:creationId xmlns:a16="http://schemas.microsoft.com/office/drawing/2014/main" id="{3240BD65-CB06-F045-8979-608A1AE755AA}"/>
              </a:ext>
            </a:extLst>
          </p:cNvPr>
          <p:cNvSpPr txBox="1"/>
          <p:nvPr/>
        </p:nvSpPr>
        <p:spPr>
          <a:xfrm>
            <a:off x="4660490" y="725043"/>
            <a:ext cx="6823588" cy="4244239"/>
          </a:xfrm>
          <a:prstGeom prst="rect">
            <a:avLst/>
          </a:prstGeom>
          <a:noFill/>
        </p:spPr>
        <p:txBody>
          <a:bodyPr wrap="square" lIns="91440" tIns="45720" rIns="91440" bIns="45720" rtlCol="0" anchor="t">
            <a:spAutoFit/>
          </a:bodyPr>
          <a:lstStyle/>
          <a:p>
            <a:pPr marR="0" lvl="0" algn="l" defTabSz="914400" rtl="0" eaLnBrk="1" fontAlgn="auto" latinLnBrk="0" hangingPunct="1">
              <a:lnSpc>
                <a:spcPct val="90000"/>
              </a:lnSpc>
              <a:spcBef>
                <a:spcPts val="1000"/>
              </a:spcBef>
              <a:spcAft>
                <a:spcPts val="0"/>
              </a:spcAft>
              <a:buClrTx/>
              <a:buSzTx/>
              <a:tabLst/>
              <a:defRPr/>
            </a:pPr>
            <a:r>
              <a:rPr kumimoji="0" lang="en-US" sz="3200" i="0" u="none" strike="noStrike" kern="1200" cap="none" spc="0" normalizeH="0" baseline="0" noProof="0">
                <a:ln>
                  <a:noFill/>
                </a:ln>
                <a:effectLst/>
                <a:uLnTx/>
                <a:uFillTx/>
                <a:latin typeface="Calibri" panose="020F0502020204030204"/>
                <a:ea typeface="+mn-ea"/>
                <a:cs typeface="+mn-cs"/>
              </a:rPr>
              <a:t>Open-access (OA) literature is digital, online, free of charge, and free of most copyright and licensing restrictions.</a:t>
            </a:r>
          </a:p>
          <a:p>
            <a:pPr>
              <a:lnSpc>
                <a:spcPct val="90000"/>
              </a:lnSpc>
              <a:spcBef>
                <a:spcPts val="1000"/>
              </a:spcBef>
              <a:defRPr/>
            </a:pPr>
            <a:r>
              <a:rPr kumimoji="0" lang="en-US" sz="3200" i="0" u="none" strike="noStrike" kern="1200" cap="none" spc="0" normalizeH="0" baseline="0" noProof="0">
                <a:ln>
                  <a:noFill/>
                </a:ln>
                <a:effectLst/>
                <a:uLnTx/>
                <a:uFillTx/>
                <a:latin typeface="Calibri" panose="020F0502020204030204"/>
                <a:ea typeface="+mn-ea"/>
                <a:cs typeface="+mn-cs"/>
              </a:rPr>
              <a:t>What makes it possible is the </a:t>
            </a:r>
            <a:r>
              <a:rPr kumimoji="0" lang="en-US" sz="3200" i="0" u="sng" strike="noStrike" kern="1200" cap="none" spc="0" normalizeH="0" baseline="0" noProof="0">
                <a:ln>
                  <a:noFill/>
                </a:ln>
                <a:effectLst/>
                <a:uLnTx/>
                <a:uFillTx/>
                <a:latin typeface="Calibri" panose="020F0502020204030204"/>
                <a:ea typeface="+mn-ea"/>
                <a:cs typeface="+mn-cs"/>
              </a:rPr>
              <a:t>internet </a:t>
            </a:r>
            <a:r>
              <a:rPr kumimoji="0" lang="en-US" sz="3200" i="0" u="none" strike="noStrike" kern="1200" cap="none" spc="0" normalizeH="0" baseline="0" noProof="0">
                <a:ln>
                  <a:noFill/>
                </a:ln>
                <a:effectLst/>
                <a:uLnTx/>
                <a:uFillTx/>
                <a:latin typeface="Calibri" panose="020F0502020204030204"/>
                <a:ea typeface="+mn-ea"/>
                <a:cs typeface="+mn-cs"/>
              </a:rPr>
              <a:t>and the </a:t>
            </a:r>
            <a:r>
              <a:rPr kumimoji="0" lang="en-US" sz="3200" i="0" u="sng" strike="noStrike" kern="1200" cap="none" spc="0" normalizeH="0" baseline="0" noProof="0">
                <a:ln>
                  <a:noFill/>
                </a:ln>
                <a:effectLst/>
                <a:uLnTx/>
                <a:uFillTx/>
                <a:latin typeface="Calibri" panose="020F0502020204030204"/>
                <a:ea typeface="+mn-ea"/>
                <a:cs typeface="+mn-cs"/>
              </a:rPr>
              <a:t>consent of the author or copyright-holder</a:t>
            </a:r>
            <a:r>
              <a:rPr kumimoji="0" lang="en-US" sz="3200" i="0" u="none" strike="noStrike" kern="1200" cap="none" spc="0" normalizeH="0" baseline="0" noProof="0">
                <a:ln>
                  <a:noFill/>
                </a:ln>
                <a:effectLst/>
                <a:uLnTx/>
                <a:uFillTx/>
                <a:latin typeface="Calibri" panose="020F0502020204030204"/>
                <a:ea typeface="+mn-ea"/>
                <a:cs typeface="+mn-cs"/>
              </a:rPr>
              <a:t>.</a:t>
            </a:r>
            <a:r>
              <a:rPr lang="en-US" sz="3200">
                <a:latin typeface="Calibri" panose="020F0502020204030204"/>
              </a:rPr>
              <a:t> </a:t>
            </a:r>
            <a:endParaRPr lang="en-US" sz="3200" i="0" u="none" strike="noStrike" kern="1200" cap="none" spc="0" normalizeH="0" baseline="0" noProof="0">
              <a:ln>
                <a:noFill/>
              </a:ln>
              <a:effectLst/>
              <a:uLnTx/>
              <a:uFillTx/>
              <a:latin typeface="Calibri" panose="020F0502020204030204"/>
              <a:cs typeface="Calibri"/>
            </a:endParaRPr>
          </a:p>
          <a:p>
            <a:pPr marR="0" lvl="0" algn="l" defTabSz="914400" rtl="0" eaLnBrk="1" fontAlgn="auto" latinLnBrk="0" hangingPunct="1">
              <a:lnSpc>
                <a:spcPct val="90000"/>
              </a:lnSpc>
              <a:spcBef>
                <a:spcPts val="1000"/>
              </a:spcBef>
              <a:spcAft>
                <a:spcPts val="0"/>
              </a:spcAft>
              <a:buClrTx/>
              <a:buSzTx/>
              <a:tabLst/>
              <a:defRPr/>
            </a:pPr>
            <a:endParaRPr kumimoji="0" lang="en-US" sz="3200" i="0" u="none" strike="noStrike" kern="1200" cap="none" spc="0" normalizeH="0" baseline="0" noProof="0">
              <a:ln>
                <a:noFill/>
              </a:ln>
              <a:solidFill>
                <a:prstClr val="black"/>
              </a:solidFill>
              <a:effectLst/>
              <a:uLnTx/>
              <a:uFillTx/>
              <a:latin typeface="Calibri" panose="020F0502020204030204"/>
              <a:ea typeface="+mn-ea"/>
              <a:cs typeface="+mn-cs"/>
            </a:endParaRPr>
          </a:p>
          <a:p>
            <a:pPr marR="0" lvl="1" algn="l" defTabSz="914400" rtl="0" eaLnBrk="1" fontAlgn="auto" latinLnBrk="0" hangingPunct="1">
              <a:lnSpc>
                <a:spcPct val="90000"/>
              </a:lnSpc>
              <a:spcBef>
                <a:spcPts val="1000"/>
              </a:spcBef>
              <a:spcAft>
                <a:spcPts val="0"/>
              </a:spcAft>
              <a:buClrTx/>
              <a:buSzTx/>
              <a:tabLst/>
              <a:defRPr/>
            </a:pPr>
            <a:r>
              <a:rPr lang="en-US" sz="2400">
                <a:latin typeface="Calibri" panose="020F0502020204030204"/>
              </a:rPr>
              <a:t>-Peter Suber, Director of the Harvard Office for Scholarly Communication</a:t>
            </a:r>
            <a:endParaRPr lang="en-US" sz="2400" i="0" u="none" strike="noStrike" kern="1200" cap="none" spc="0" normalizeH="0" baseline="0" noProof="0">
              <a:ln>
                <a:noFill/>
              </a:ln>
              <a:effectLst/>
              <a:uLnTx/>
              <a:uFillTx/>
              <a:latin typeface="Calibri" panose="020F0502020204030204"/>
              <a:cs typeface="Calibri"/>
            </a:endParaRPr>
          </a:p>
        </p:txBody>
      </p:sp>
      <p:pic>
        <p:nvPicPr>
          <p:cNvPr id="6" name="Picture 5" descr="Icon&#10;&#10;Description automatically generated">
            <a:extLst>
              <a:ext uri="{FF2B5EF4-FFF2-40B4-BE49-F238E27FC236}">
                <a16:creationId xmlns:a16="http://schemas.microsoft.com/office/drawing/2014/main" id="{B8275368-D395-8FBE-8F1E-158314F151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999" y="3788196"/>
            <a:ext cx="3299670" cy="1340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18083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croll: Horizontal 1">
            <a:extLst>
              <a:ext uri="{FF2B5EF4-FFF2-40B4-BE49-F238E27FC236}">
                <a16:creationId xmlns:a16="http://schemas.microsoft.com/office/drawing/2014/main" id="{8BB5D4E0-7B98-442C-B4C4-0EEA4E80AC07}"/>
              </a:ext>
            </a:extLst>
          </p:cNvPr>
          <p:cNvSpPr/>
          <p:nvPr/>
        </p:nvSpPr>
        <p:spPr>
          <a:xfrm>
            <a:off x="2276542" y="1505162"/>
            <a:ext cx="8275017" cy="4494943"/>
          </a:xfrm>
          <a:prstGeom prst="horizontalScroll">
            <a:avLst/>
          </a:prstGeom>
          <a:solidFill>
            <a:schemeClr val="accent4">
              <a:lumMod val="20000"/>
              <a:lumOff val="8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CDC6BE4-F49B-45BF-AB9C-128081B78114}"/>
              </a:ext>
            </a:extLst>
          </p:cNvPr>
          <p:cNvSpPr>
            <a:spLocks noGrp="1"/>
          </p:cNvSpPr>
          <p:nvPr>
            <p:ph type="title"/>
          </p:nvPr>
        </p:nvSpPr>
        <p:spPr>
          <a:xfrm>
            <a:off x="1532237" y="457200"/>
            <a:ext cx="9676869" cy="724328"/>
          </a:xfrm>
        </p:spPr>
        <p:txBody>
          <a:bodyPr>
            <a:normAutofit/>
          </a:bodyPr>
          <a:lstStyle/>
          <a:p>
            <a:r>
              <a:rPr lang="en-US" sz="4000" b="1">
                <a:latin typeface="Lucida Sans" panose="020B0602030504020204" pitchFamily="34" charset="0"/>
              </a:rPr>
              <a:t>Copyright and Patent Clause:</a:t>
            </a:r>
          </a:p>
        </p:txBody>
      </p:sp>
      <p:sp>
        <p:nvSpPr>
          <p:cNvPr id="6" name="Content Placeholder 5">
            <a:extLst>
              <a:ext uri="{FF2B5EF4-FFF2-40B4-BE49-F238E27FC236}">
                <a16:creationId xmlns:a16="http://schemas.microsoft.com/office/drawing/2014/main" id="{4A50B696-BF84-4D71-AF13-F95EB6812130}"/>
              </a:ext>
            </a:extLst>
          </p:cNvPr>
          <p:cNvSpPr>
            <a:spLocks noGrp="1"/>
          </p:cNvSpPr>
          <p:nvPr>
            <p:ph idx="1"/>
          </p:nvPr>
        </p:nvSpPr>
        <p:spPr>
          <a:xfrm>
            <a:off x="2166194" y="2334799"/>
            <a:ext cx="8676078" cy="2835667"/>
          </a:xfrm>
        </p:spPr>
        <p:txBody>
          <a:bodyPr>
            <a:normAutofit fontScale="85000" lnSpcReduction="20000"/>
          </a:bodyPr>
          <a:lstStyle/>
          <a:p>
            <a:pPr marL="0" indent="0" algn="ctr">
              <a:lnSpc>
                <a:spcPct val="125000"/>
              </a:lnSpc>
              <a:buNone/>
              <a:defRPr/>
            </a:pPr>
            <a:r>
              <a:rPr lang="en-US" i="1">
                <a:latin typeface="Adobe Hebrew" panose="02040503050201020203" pitchFamily="18" charset="-79"/>
                <a:cs typeface="Adobe Hebrew" panose="02040503050201020203" pitchFamily="18" charset="-79"/>
              </a:rPr>
              <a:t>“</a:t>
            </a:r>
            <a:r>
              <a:rPr lang="en-US">
                <a:latin typeface="Adobe Hebrew" panose="02040503050201020203" pitchFamily="18" charset="-79"/>
                <a:cs typeface="Adobe Hebrew" panose="02040503050201020203" pitchFamily="18" charset="-79"/>
              </a:rPr>
              <a:t>The Congress shall have the power…</a:t>
            </a:r>
            <a:br>
              <a:rPr lang="en-US">
                <a:latin typeface="Adobe Hebrew" panose="02040503050201020203" pitchFamily="18" charset="-79"/>
                <a:cs typeface="Adobe Hebrew" panose="02040503050201020203" pitchFamily="18" charset="-79"/>
              </a:rPr>
            </a:br>
            <a:r>
              <a:rPr lang="en-US">
                <a:latin typeface="Adobe Hebrew" panose="02040503050201020203" pitchFamily="18" charset="-79"/>
                <a:cs typeface="Adobe Hebrew" panose="02040503050201020203" pitchFamily="18" charset="-79"/>
              </a:rPr>
              <a:t>To promote the Progress of Science </a:t>
            </a:r>
            <a:br>
              <a:rPr lang="en-US">
                <a:latin typeface="Adobe Hebrew" panose="02040503050201020203" pitchFamily="18" charset="-79"/>
                <a:cs typeface="Adobe Hebrew" panose="02040503050201020203" pitchFamily="18" charset="-79"/>
              </a:rPr>
            </a:br>
            <a:r>
              <a:rPr lang="en-US">
                <a:latin typeface="Adobe Hebrew" panose="02040503050201020203" pitchFamily="18" charset="-79"/>
                <a:cs typeface="Adobe Hebrew" panose="02040503050201020203" pitchFamily="18" charset="-79"/>
              </a:rPr>
              <a:t>and useful Arts, by securing for </a:t>
            </a:r>
            <a:br>
              <a:rPr lang="en-US">
                <a:latin typeface="Adobe Hebrew" panose="02040503050201020203" pitchFamily="18" charset="-79"/>
                <a:cs typeface="Adobe Hebrew" panose="02040503050201020203" pitchFamily="18" charset="-79"/>
              </a:rPr>
            </a:br>
            <a:r>
              <a:rPr lang="en-US">
                <a:latin typeface="Adobe Hebrew" panose="02040503050201020203" pitchFamily="18" charset="-79"/>
                <a:cs typeface="Adobe Hebrew" panose="02040503050201020203" pitchFamily="18" charset="-79"/>
              </a:rPr>
              <a:t>limited Times to Authors and Inventors </a:t>
            </a:r>
            <a:br>
              <a:rPr lang="en-US">
                <a:latin typeface="Adobe Hebrew" panose="02040503050201020203" pitchFamily="18" charset="-79"/>
                <a:cs typeface="Adobe Hebrew" panose="02040503050201020203" pitchFamily="18" charset="-79"/>
              </a:rPr>
            </a:br>
            <a:r>
              <a:rPr lang="en-US">
                <a:latin typeface="Adobe Hebrew" panose="02040503050201020203" pitchFamily="18" charset="-79"/>
                <a:cs typeface="Adobe Hebrew" panose="02040503050201020203" pitchFamily="18" charset="-79"/>
              </a:rPr>
              <a:t>the Exclusive Right to their respective </a:t>
            </a:r>
            <a:br>
              <a:rPr lang="en-US">
                <a:latin typeface="Adobe Hebrew" panose="02040503050201020203" pitchFamily="18" charset="-79"/>
                <a:cs typeface="Adobe Hebrew" panose="02040503050201020203" pitchFamily="18" charset="-79"/>
              </a:rPr>
            </a:br>
            <a:r>
              <a:rPr lang="en-US">
                <a:latin typeface="Adobe Hebrew" panose="02040503050201020203" pitchFamily="18" charset="-79"/>
                <a:cs typeface="Adobe Hebrew" panose="02040503050201020203" pitchFamily="18" charset="-79"/>
              </a:rPr>
              <a:t>Writings and Discoveries.”</a:t>
            </a:r>
          </a:p>
          <a:p>
            <a:endParaRPr lang="en-US"/>
          </a:p>
        </p:txBody>
      </p:sp>
      <p:sp>
        <p:nvSpPr>
          <p:cNvPr id="7" name="Text Placeholder 6">
            <a:extLst>
              <a:ext uri="{FF2B5EF4-FFF2-40B4-BE49-F238E27FC236}">
                <a16:creationId xmlns:a16="http://schemas.microsoft.com/office/drawing/2014/main" id="{5E8B5E42-7E66-4F34-B3C4-F68A5743FBCF}"/>
              </a:ext>
            </a:extLst>
          </p:cNvPr>
          <p:cNvSpPr>
            <a:spLocks noGrp="1"/>
          </p:cNvSpPr>
          <p:nvPr>
            <p:ph type="body" sz="half" idx="2"/>
          </p:nvPr>
        </p:nvSpPr>
        <p:spPr>
          <a:xfrm>
            <a:off x="1532237" y="547099"/>
            <a:ext cx="7874325" cy="1417833"/>
          </a:xfrm>
        </p:spPr>
        <p:txBody>
          <a:bodyPr>
            <a:normAutofit/>
          </a:bodyPr>
          <a:lstStyle/>
          <a:p>
            <a:pPr algn="ctr"/>
            <a:endParaRPr lang="en-US" sz="3600"/>
          </a:p>
          <a:p>
            <a:r>
              <a:rPr lang="en-US" sz="2800"/>
              <a:t>U.S. Constitution Article 1, Section 8, Clause 8 </a:t>
            </a:r>
            <a:br>
              <a:rPr lang="en-US" sz="3200"/>
            </a:br>
            <a:endParaRPr lang="en-US"/>
          </a:p>
        </p:txBody>
      </p:sp>
    </p:spTree>
    <p:extLst>
      <p:ext uri="{BB962C8B-B14F-4D97-AF65-F5344CB8AC3E}">
        <p14:creationId xmlns:p14="http://schemas.microsoft.com/office/powerpoint/2010/main" val="2929182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with low confidence">
            <a:extLst>
              <a:ext uri="{FF2B5EF4-FFF2-40B4-BE49-F238E27FC236}">
                <a16:creationId xmlns:a16="http://schemas.microsoft.com/office/drawing/2014/main" id="{519DC166-5A5E-F57E-0A25-E78AB88FEAD9}"/>
              </a:ext>
            </a:extLst>
          </p:cNvPr>
          <p:cNvPicPr>
            <a:picLocks noChangeAspect="1"/>
          </p:cNvPicPr>
          <p:nvPr/>
        </p:nvPicPr>
        <p:blipFill rotWithShape="1">
          <a:blip r:embed="rId2">
            <a:extLst>
              <a:ext uri="{28A0092B-C50C-407E-A947-70E740481C1C}">
                <a14:useLocalDpi xmlns:a14="http://schemas.microsoft.com/office/drawing/2010/main" val="0"/>
              </a:ext>
            </a:extLst>
          </a:blip>
          <a:srcRect l="559"/>
          <a:stretch/>
        </p:blipFill>
        <p:spPr>
          <a:xfrm>
            <a:off x="0" y="1027906"/>
            <a:ext cx="12192000" cy="5013889"/>
          </a:xfrm>
          <a:prstGeom prst="rect">
            <a:avLst/>
          </a:prstGeom>
        </p:spPr>
      </p:pic>
      <p:sp>
        <p:nvSpPr>
          <p:cNvPr id="6" name="Title 5">
            <a:extLst>
              <a:ext uri="{FF2B5EF4-FFF2-40B4-BE49-F238E27FC236}">
                <a16:creationId xmlns:a16="http://schemas.microsoft.com/office/drawing/2014/main" id="{834D871B-8FE8-B168-3A7E-D6A69C2C751E}"/>
              </a:ext>
            </a:extLst>
          </p:cNvPr>
          <p:cNvSpPr>
            <a:spLocks noGrp="1"/>
          </p:cNvSpPr>
          <p:nvPr>
            <p:ph type="title"/>
          </p:nvPr>
        </p:nvSpPr>
        <p:spPr/>
        <p:txBody>
          <a:bodyPr lIns="91440" tIns="45720" rIns="91440" bIns="45720" anchor="t"/>
          <a:lstStyle/>
          <a:p>
            <a:r>
              <a:rPr lang="en-US"/>
              <a:t>“Open Access” is an Umbrella Concept</a:t>
            </a:r>
          </a:p>
        </p:txBody>
      </p:sp>
    </p:spTree>
    <p:extLst>
      <p:ext uri="{BB962C8B-B14F-4D97-AF65-F5344CB8AC3E}">
        <p14:creationId xmlns:p14="http://schemas.microsoft.com/office/powerpoint/2010/main" val="2868537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Single Corner Rectangle 6">
            <a:extLst>
              <a:ext uri="{FF2B5EF4-FFF2-40B4-BE49-F238E27FC236}">
                <a16:creationId xmlns:a16="http://schemas.microsoft.com/office/drawing/2014/main" id="{171E578D-9895-A743-95F4-44F72264A1CA}"/>
              </a:ext>
            </a:extLst>
          </p:cNvPr>
          <p:cNvSpPr/>
          <p:nvPr/>
        </p:nvSpPr>
        <p:spPr>
          <a:xfrm>
            <a:off x="0" y="725043"/>
            <a:ext cx="3785419" cy="1348964"/>
          </a:xfrm>
          <a:prstGeom prst="snip1Rect">
            <a:avLst/>
          </a:prstGeom>
          <a:gradFill flip="none" rotWithShape="1">
            <a:gsLst>
              <a:gs pos="0">
                <a:srgbClr val="4F2683">
                  <a:shade val="30000"/>
                  <a:satMod val="115000"/>
                </a:srgbClr>
              </a:gs>
              <a:gs pos="50000">
                <a:srgbClr val="4F2683">
                  <a:shade val="67500"/>
                  <a:satMod val="115000"/>
                </a:srgbClr>
              </a:gs>
              <a:gs pos="100000">
                <a:srgbClr val="4F2683">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Open Access Types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240BD65-CB06-F045-8979-608A1AE755AA}"/>
              </a:ext>
            </a:extLst>
          </p:cNvPr>
          <p:cNvSpPr txBox="1"/>
          <p:nvPr/>
        </p:nvSpPr>
        <p:spPr>
          <a:xfrm>
            <a:off x="3886199" y="914400"/>
            <a:ext cx="7588045" cy="4742837"/>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90000"/>
              </a:lnSpc>
              <a:spcBef>
                <a:spcPts val="1000"/>
              </a:spcBef>
              <a:spcAft>
                <a:spcPts val="0"/>
              </a:spcAft>
              <a:buClr>
                <a:srgbClr val="7030A0"/>
              </a:buClr>
              <a:buSzTx/>
              <a:buFont typeface="Wingdings" panose="05000000000000000000" pitchFamily="2" charset="2"/>
              <a:buChar char="v"/>
              <a:tabLst/>
              <a:defRPr/>
            </a:pPr>
            <a:r>
              <a:rPr kumimoji="0" lang="en-US" sz="2800" b="1" i="0" u="sng" strike="noStrike" kern="1200" cap="none" spc="0" normalizeH="0" baseline="0" noProof="0">
                <a:ln>
                  <a:noFill/>
                </a:ln>
                <a:solidFill>
                  <a:prstClr val="black"/>
                </a:solidFill>
                <a:effectLst/>
                <a:uLnTx/>
                <a:uFillTx/>
                <a:latin typeface="Calibri" panose="020F0502020204030204"/>
                <a:ea typeface="+mn-ea"/>
                <a:cs typeface="+mn-cs"/>
              </a:rPr>
              <a:t>Green OA</a:t>
            </a:r>
            <a:r>
              <a:rPr kumimoji="0" lang="en-US" sz="2800" b="1" i="0"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800" b="1" i="0" u="sng" strike="noStrike" kern="1200" cap="none" spc="0" normalizeH="0" baseline="0" noProof="0">
                <a:ln>
                  <a:noFill/>
                </a:ln>
                <a:solidFill>
                  <a:prstClr val="black"/>
                </a:solidFill>
                <a:effectLst/>
                <a:uLnTx/>
                <a:uFillTx/>
                <a:latin typeface="Calibri" panose="020F0502020204030204"/>
                <a:ea typeface="+mn-ea"/>
                <a:cs typeface="+mn-cs"/>
              </a:rPr>
              <a:t>Also known as self-archiving</a:t>
            </a:r>
            <a:r>
              <a:rPr lang="en-US" sz="2800" b="1" u="sng">
                <a:solidFill>
                  <a:prstClr val="black"/>
                </a:solidFill>
                <a:latin typeface="Calibri" panose="020F0502020204030204"/>
              </a:rPr>
              <a:t>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The sharing through self-archiving a copy of an article through a digital repository or pre-print service like </a:t>
            </a:r>
            <a:r>
              <a:rPr kumimoji="0" lang="en-US" sz="2800" b="0" i="0" u="none" strike="noStrike" kern="1200" cap="none" spc="0" normalizeH="0" baseline="0" noProof="0" err="1">
                <a:ln>
                  <a:noFill/>
                </a:ln>
                <a:solidFill>
                  <a:prstClr val="black"/>
                </a:solidFill>
                <a:effectLst/>
                <a:uLnTx/>
                <a:uFillTx/>
                <a:latin typeface="Calibri" panose="020F0502020204030204"/>
                <a:ea typeface="+mn-ea"/>
                <a:cs typeface="+mn-cs"/>
              </a:rPr>
              <a:t>arXiv</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90000"/>
              </a:lnSpc>
              <a:spcBef>
                <a:spcPts val="1000"/>
              </a:spcBef>
              <a:spcAft>
                <a:spcPts val="0"/>
              </a:spcAft>
              <a:buClr>
                <a:srgbClr val="7030A0"/>
              </a:buClr>
              <a:buSzTx/>
              <a:buFont typeface="Wingdings" panose="05000000000000000000" pitchFamily="2" charset="2"/>
              <a:buChar char="v"/>
              <a:tabLst/>
              <a:defRPr/>
            </a:pPr>
            <a:r>
              <a:rPr kumimoji="0" lang="en-US" sz="2800" b="1" i="0" u="sng" strike="noStrike" kern="1200" cap="none" spc="0" normalizeH="0" baseline="0" noProof="0">
                <a:ln>
                  <a:noFill/>
                </a:ln>
                <a:solidFill>
                  <a:prstClr val="black"/>
                </a:solidFill>
                <a:effectLst/>
                <a:uLnTx/>
                <a:uFillTx/>
                <a:latin typeface="Calibri" panose="020F0502020204030204"/>
                <a:ea typeface="+mn-ea"/>
                <a:cs typeface="+mn-cs"/>
              </a:rPr>
              <a:t>Gold OA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Research outputs which are published to be open, forever to be freely read, and usually licensed with an open license.</a:t>
            </a:r>
          </a:p>
          <a:p>
            <a:pPr marL="457200" indent="-457200">
              <a:lnSpc>
                <a:spcPct val="90000"/>
              </a:lnSpc>
              <a:spcBef>
                <a:spcPts val="1000"/>
              </a:spcBef>
              <a:buClr>
                <a:srgbClr val="7030A0"/>
              </a:buClr>
              <a:buFont typeface="Wingdings" panose="05000000000000000000" pitchFamily="2" charset="2"/>
              <a:buChar char="v"/>
              <a:defRPr/>
            </a:pPr>
            <a:r>
              <a:rPr lang="en-US" sz="2800" b="1" u="sng">
                <a:latin typeface="Calibri" panose="020F0502020204030204"/>
                <a:cs typeface="Calibri"/>
              </a:rPr>
              <a:t>Diamond OA</a:t>
            </a:r>
            <a:r>
              <a:rPr lang="en-US" sz="2800">
                <a:latin typeface="Calibri" panose="020F0502020204030204"/>
                <a:cs typeface="Calibri"/>
              </a:rPr>
              <a:t> – Gold OA except explicitly conveys there is no Article Processing Charge (APC) to publish.</a:t>
            </a:r>
            <a:endParaRPr lang="en-US" sz="2800" b="0" i="0" u="none" strike="noStrike" kern="1200" cap="none" spc="0" normalizeH="0" baseline="0" noProof="0">
              <a:ln>
                <a:noFill/>
              </a:ln>
              <a:effectLst/>
              <a:uLnTx/>
              <a:uFillTx/>
              <a:latin typeface="Calibri" panose="020F0502020204030204"/>
              <a:cs typeface="Calibri"/>
            </a:endParaRPr>
          </a:p>
          <a:p>
            <a:pPr>
              <a:lnSpc>
                <a:spcPct val="90000"/>
              </a:lnSpc>
              <a:spcBef>
                <a:spcPts val="1000"/>
              </a:spcBef>
              <a:buClr>
                <a:srgbClr val="7030A0"/>
              </a:buClr>
              <a:defRPr/>
            </a:pPr>
            <a:endParaRPr lang="en-US" sz="2800">
              <a:solidFill>
                <a:prstClr val="black"/>
              </a:solidFill>
              <a:latin typeface="Calibri" panose="020F0502020204030204"/>
              <a:cs typeface="Calibri" panose="020F0502020204030204"/>
            </a:endParaRPr>
          </a:p>
        </p:txBody>
      </p:sp>
      <p:pic>
        <p:nvPicPr>
          <p:cNvPr id="4" name="Picture 3" descr="Icon&#10;&#10;Description automatically generated">
            <a:extLst>
              <a:ext uri="{FF2B5EF4-FFF2-40B4-BE49-F238E27FC236}">
                <a16:creationId xmlns:a16="http://schemas.microsoft.com/office/drawing/2014/main" id="{FF3F9E93-2874-04B8-4BEA-0BFE9F20CA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999" y="3287252"/>
            <a:ext cx="3299670" cy="1340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48019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0A06701-E430-4435-B2E8-B8ADE910D2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2344" y="-4669"/>
            <a:ext cx="9567311" cy="6862669"/>
          </a:xfrm>
          <a:prstGeom prst="rect">
            <a:avLst/>
          </a:prstGeom>
        </p:spPr>
      </p:pic>
      <p:pic>
        <p:nvPicPr>
          <p:cNvPr id="6" name="Picture 5">
            <a:extLst>
              <a:ext uri="{FF2B5EF4-FFF2-40B4-BE49-F238E27FC236}">
                <a16:creationId xmlns:a16="http://schemas.microsoft.com/office/drawing/2014/main" id="{368143DF-A9E0-4921-B394-69DD98E82F49}"/>
              </a:ext>
            </a:extLst>
          </p:cNvPr>
          <p:cNvPicPr>
            <a:picLocks noChangeAspect="1"/>
          </p:cNvPicPr>
          <p:nvPr/>
        </p:nvPicPr>
        <p:blipFill>
          <a:blip r:embed="rId5"/>
          <a:stretch>
            <a:fillRect/>
          </a:stretch>
        </p:blipFill>
        <p:spPr>
          <a:xfrm>
            <a:off x="7820025" y="6013283"/>
            <a:ext cx="3152775" cy="768053"/>
          </a:xfrm>
          <a:prstGeom prst="rect">
            <a:avLst/>
          </a:prstGeom>
        </p:spPr>
      </p:pic>
      <p:sp>
        <p:nvSpPr>
          <p:cNvPr id="8" name="Rectangle 7">
            <a:extLst>
              <a:ext uri="{FF2B5EF4-FFF2-40B4-BE49-F238E27FC236}">
                <a16:creationId xmlns:a16="http://schemas.microsoft.com/office/drawing/2014/main" id="{13F82F5E-5525-49D5-8FAB-3E902F220A1D}"/>
              </a:ext>
            </a:extLst>
          </p:cNvPr>
          <p:cNvSpPr/>
          <p:nvPr/>
        </p:nvSpPr>
        <p:spPr>
          <a:xfrm>
            <a:off x="1424539" y="5919537"/>
            <a:ext cx="2868328" cy="539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6554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A74FD1-5AAF-4D8C-A14D-5DBC322AE016}"/>
              </a:ext>
            </a:extLst>
          </p:cNvPr>
          <p:cNvSpPr txBox="1"/>
          <p:nvPr/>
        </p:nvSpPr>
        <p:spPr>
          <a:xfrm>
            <a:off x="2625541" y="4090458"/>
            <a:ext cx="2402332"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effectLst/>
                <a:uLnTx/>
                <a:uFillTx/>
                <a:latin typeface="Calibri" panose="020F0502020204030204"/>
                <a:ea typeface="+mn-ea"/>
                <a:cs typeface="+mn-cs"/>
              </a:rPr>
              <a:t>Submitted Manuscript</a:t>
            </a:r>
            <a:endParaRPr lang="en-US" b="0" i="0" u="none" strike="noStrike" kern="1200" cap="none" spc="0" normalizeH="0" baseline="0" noProof="0">
              <a:ln>
                <a:noFill/>
              </a:ln>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q"/>
              <a:tabLst/>
              <a:defRPr/>
            </a:pPr>
            <a:r>
              <a:rPr kumimoji="0" lang="en-US" b="0" i="0" u="none" strike="noStrike" kern="1200" cap="none" spc="0" normalizeH="0" baseline="0" noProof="0">
                <a:ln>
                  <a:noFill/>
                </a:ln>
                <a:effectLst/>
                <a:uLnTx/>
                <a:uFillTx/>
                <a:latin typeface="Calibri" panose="020F0502020204030204"/>
                <a:ea typeface="+mn-ea"/>
                <a:cs typeface="+mn-cs"/>
              </a:rPr>
              <a:t>Repository</a:t>
            </a:r>
            <a:endParaRPr lang="en-US" b="0" i="0" u="none" strike="noStrike" kern="1200" cap="none" spc="0" normalizeH="0" baseline="0" noProof="0">
              <a:ln>
                <a:noFill/>
              </a:ln>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q"/>
              <a:tabLst/>
              <a:defRPr/>
            </a:pPr>
            <a:r>
              <a:rPr kumimoji="0" lang="en-US" b="0" i="0" u="none" strike="noStrike" kern="1200" cap="none" spc="0" normalizeH="0" baseline="0" noProof="0">
                <a:ln>
                  <a:noFill/>
                </a:ln>
                <a:effectLst/>
                <a:uLnTx/>
                <a:uFillTx/>
                <a:latin typeface="Calibri" panose="020F0502020204030204"/>
                <a:ea typeface="+mn-ea"/>
                <a:cs typeface="+mn-cs"/>
              </a:rPr>
              <a:t>Pre-print servers</a:t>
            </a:r>
            <a:endParaRPr lang="en-US" b="0" i="0" u="none" strike="noStrike" kern="1200" cap="none" spc="0" normalizeH="0" baseline="0" noProof="0">
              <a:ln>
                <a:noFill/>
              </a:ln>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q"/>
              <a:tabLst/>
              <a:defRPr/>
            </a:pPr>
            <a:r>
              <a:rPr kumimoji="0" lang="en-US" b="0" i="0" u="none" strike="noStrike" kern="1200" cap="none" spc="0" normalizeH="0" baseline="0" noProof="0">
                <a:ln>
                  <a:noFill/>
                </a:ln>
                <a:effectLst/>
                <a:uLnTx/>
                <a:uFillTx/>
                <a:latin typeface="Calibri" panose="020F0502020204030204"/>
                <a:ea typeface="+mn-ea"/>
                <a:cs typeface="+mn-cs"/>
              </a:rPr>
              <a:t>Social Networks</a:t>
            </a:r>
            <a:endParaRPr lang="en-US" b="0" i="0" u="none" strike="noStrike" kern="1200" cap="none" spc="0" normalizeH="0" baseline="0" noProof="0">
              <a:ln>
                <a:noFill/>
              </a:ln>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q"/>
              <a:tabLst/>
              <a:defRPr/>
            </a:pPr>
            <a:r>
              <a:rPr kumimoji="0" lang="en-US" b="0" i="0" u="none" strike="noStrike" kern="1200" cap="none" spc="0" normalizeH="0" baseline="0" noProof="0">
                <a:ln>
                  <a:noFill/>
                </a:ln>
                <a:effectLst/>
                <a:uLnTx/>
                <a:uFillTx/>
                <a:latin typeface="Calibri" panose="020F0502020204030204"/>
                <a:ea typeface="+mn-ea"/>
                <a:cs typeface="+mn-cs"/>
              </a:rPr>
              <a:t>Personal Website</a:t>
            </a:r>
            <a:endParaRPr lang="en-US" b="0" i="0" u="none" strike="noStrike" kern="1200" cap="none" spc="0" normalizeH="0" baseline="0" noProof="0">
              <a:ln>
                <a:noFill/>
              </a:ln>
              <a:effectLst/>
              <a:uLnTx/>
              <a:uFillTx/>
              <a:latin typeface="Calibri" panose="020F0502020204030204"/>
              <a:cs typeface="Calibri"/>
            </a:endParaRPr>
          </a:p>
        </p:txBody>
      </p:sp>
      <p:sp>
        <p:nvSpPr>
          <p:cNvPr id="7" name="TextBox 6">
            <a:extLst>
              <a:ext uri="{FF2B5EF4-FFF2-40B4-BE49-F238E27FC236}">
                <a16:creationId xmlns:a16="http://schemas.microsoft.com/office/drawing/2014/main" id="{BAFFB0B1-8624-4435-A263-9F08C2562186}"/>
              </a:ext>
            </a:extLst>
          </p:cNvPr>
          <p:cNvSpPr txBox="1"/>
          <p:nvPr/>
        </p:nvSpPr>
        <p:spPr>
          <a:xfrm>
            <a:off x="5081353" y="4090458"/>
            <a:ext cx="2214692" cy="175432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effectLst/>
                <a:uLnTx/>
                <a:uFillTx/>
                <a:latin typeface="Calibri" panose="020F0502020204030204"/>
                <a:ea typeface="+mn-ea"/>
                <a:cs typeface="+mn-cs"/>
              </a:rPr>
              <a:t>Accepted Manuscript</a:t>
            </a:r>
            <a:endParaRPr kumimoji="0" lang="en-US" sz="1800" b="1" i="0" u="none" strike="noStrike" kern="1200" cap="none" spc="0" normalizeH="0" baseline="0" noProof="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a:buChar char="q"/>
              <a:tabLst/>
              <a:defRPr/>
            </a:pPr>
            <a:r>
              <a:rPr kumimoji="0" lang="en-US" sz="1800" b="0" i="0" u="none" strike="noStrike" kern="1200" cap="none" spc="0" normalizeH="0" baseline="0" noProof="0">
                <a:ln>
                  <a:noFill/>
                </a:ln>
                <a:effectLst/>
                <a:uLnTx/>
                <a:uFillTx/>
                <a:latin typeface="Calibri" panose="020F0502020204030204"/>
                <a:ea typeface="+mn-ea"/>
                <a:cs typeface="+mn-cs"/>
              </a:rPr>
              <a:t>Repository</a:t>
            </a:r>
            <a:endParaRPr lang="en-US" sz="1800" b="0" i="0" u="none" strike="noStrike" kern="1200" cap="none" spc="0" normalizeH="0" baseline="0" noProof="0">
              <a:ln>
                <a:noFill/>
              </a:ln>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q"/>
              <a:tabLst/>
              <a:defRPr/>
            </a:pPr>
            <a:r>
              <a:rPr kumimoji="0" lang="en-US" sz="1800" b="0" i="0" u="none" strike="noStrike" kern="1200" cap="none" spc="0" normalizeH="0" baseline="0" noProof="0">
                <a:ln>
                  <a:noFill/>
                </a:ln>
                <a:effectLst/>
                <a:uLnTx/>
                <a:uFillTx/>
                <a:latin typeface="Calibri" panose="020F0502020204030204"/>
                <a:ea typeface="+mn-ea"/>
                <a:cs typeface="+mn-cs"/>
              </a:rPr>
              <a:t>Personal Website</a:t>
            </a:r>
            <a:endParaRPr lang="en-US" sz="1800" b="0" i="0" u="none" strike="noStrike" kern="1200" cap="none" spc="0" normalizeH="0" baseline="0" noProof="0">
              <a:ln>
                <a:noFill/>
              </a:ln>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q"/>
              <a:tabLst/>
              <a:defRPr/>
            </a:pPr>
            <a:r>
              <a:rPr kumimoji="0" lang="en-US" sz="1800" b="0" i="0" u="none" strike="noStrike" kern="1200" cap="none" spc="0" normalizeH="0" baseline="0" noProof="0">
                <a:ln>
                  <a:noFill/>
                </a:ln>
                <a:effectLst/>
                <a:uLnTx/>
                <a:uFillTx/>
                <a:latin typeface="Calibri" panose="020F0502020204030204"/>
                <a:ea typeface="+mn-ea"/>
                <a:cs typeface="+mn-cs"/>
              </a:rPr>
              <a:t>Social Networks (Maybe)</a:t>
            </a:r>
            <a:endParaRPr lang="en-US" sz="1800" b="0" i="0" u="none" strike="noStrike" kern="1200" cap="none" spc="0" normalizeH="0" baseline="0" noProof="0">
              <a:ln>
                <a:noFill/>
              </a:ln>
              <a:effectLst/>
              <a:uLnTx/>
              <a:uFillTx/>
              <a:latin typeface="Calibri" panose="020F0502020204030204"/>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a:buChar char="q"/>
              <a:tabLst/>
              <a:defRPr/>
            </a:pPr>
            <a:r>
              <a:rPr kumimoji="0" lang="en-US" sz="1800" b="0" i="0" u="none" strike="noStrike" kern="1200" cap="none" spc="0" normalizeH="0" baseline="0" noProof="0">
                <a:ln>
                  <a:noFill/>
                </a:ln>
                <a:effectLst/>
                <a:uLnTx/>
                <a:uFillTx/>
                <a:latin typeface="Calibri" panose="020F0502020204030204"/>
                <a:ea typeface="+mn-ea"/>
                <a:cs typeface="+mn-cs"/>
              </a:rPr>
              <a:t>Embargo</a:t>
            </a:r>
            <a:endParaRPr lang="en-US" sz="1800" b="0" i="0" u="none" strike="noStrike" kern="1200" cap="none" spc="0" normalizeH="0" baseline="0" noProof="0">
              <a:ln>
                <a:noFill/>
              </a:ln>
              <a:effectLst/>
              <a:uLnTx/>
              <a:uFillTx/>
              <a:latin typeface="Calibri" panose="020F0502020204030204"/>
              <a:cs typeface="Calibri"/>
            </a:endParaRPr>
          </a:p>
        </p:txBody>
      </p:sp>
      <p:pic>
        <p:nvPicPr>
          <p:cNvPr id="12" name="Picture 11" descr="Graphical user interface&#10;&#10;Description automatically generated">
            <a:extLst>
              <a:ext uri="{FF2B5EF4-FFF2-40B4-BE49-F238E27FC236}">
                <a16:creationId xmlns:a16="http://schemas.microsoft.com/office/drawing/2014/main" id="{23B3E7F7-7133-43AC-87F4-0DDFAF47A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541" y="621119"/>
            <a:ext cx="6938677" cy="3469339"/>
          </a:xfrm>
          <a:prstGeom prst="rect">
            <a:avLst/>
          </a:prstGeom>
        </p:spPr>
      </p:pic>
      <p:sp>
        <p:nvSpPr>
          <p:cNvPr id="14" name="TextBox 13">
            <a:extLst>
              <a:ext uri="{FF2B5EF4-FFF2-40B4-BE49-F238E27FC236}">
                <a16:creationId xmlns:a16="http://schemas.microsoft.com/office/drawing/2014/main" id="{15F29C31-4850-4845-BBEC-4BDDCFE43A4E}"/>
              </a:ext>
            </a:extLst>
          </p:cNvPr>
          <p:cNvSpPr txBox="1"/>
          <p:nvPr/>
        </p:nvSpPr>
        <p:spPr>
          <a:xfrm>
            <a:off x="7349526" y="4090458"/>
            <a:ext cx="2214692" cy="64633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effectLst/>
                <a:uLnTx/>
                <a:uFillTx/>
                <a:latin typeface="Calibri" panose="020F0502020204030204"/>
                <a:ea typeface="+mn-ea"/>
                <a:cs typeface="+mn-cs"/>
              </a:rPr>
              <a:t>Version of Record</a:t>
            </a:r>
            <a:endParaRPr kumimoji="0" lang="en-US" sz="1800" b="0" i="0" u="none" strike="noStrike" kern="1200" cap="none" spc="0" normalizeH="0" baseline="0" noProof="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a:buChar char="q"/>
              <a:tabLst/>
              <a:defRPr/>
            </a:pPr>
            <a:r>
              <a:rPr kumimoji="0" lang="en-US" sz="1800" b="0" i="0" u="none" strike="noStrike" kern="1200" cap="none" spc="0" normalizeH="0" baseline="0" noProof="0">
                <a:ln>
                  <a:noFill/>
                </a:ln>
                <a:effectLst/>
                <a:uLnTx/>
                <a:uFillTx/>
                <a:latin typeface="Calibri" panose="020F0502020204030204"/>
                <a:ea typeface="+mn-ea"/>
                <a:cs typeface="+mn-cs"/>
              </a:rPr>
              <a:t>Email to Colleague</a:t>
            </a:r>
            <a:endParaRPr lang="en-US" sz="1800" b="0" i="0" u="none" strike="noStrike" kern="1200" cap="none" spc="0" normalizeH="0" baseline="0" noProof="0">
              <a:ln>
                <a:noFill/>
              </a:ln>
              <a:effectLst/>
              <a:uLnTx/>
              <a:uFillTx/>
              <a:latin typeface="Calibri" panose="020F0502020204030204"/>
              <a:cs typeface="Calibri"/>
            </a:endParaRPr>
          </a:p>
        </p:txBody>
      </p:sp>
      <p:pic>
        <p:nvPicPr>
          <p:cNvPr id="16" name="Graphic 15" descr="Checkbox Checked with solid fill">
            <a:extLst>
              <a:ext uri="{FF2B5EF4-FFF2-40B4-BE49-F238E27FC236}">
                <a16:creationId xmlns:a16="http://schemas.microsoft.com/office/drawing/2014/main" id="{CBB55768-8601-4489-BE79-6DF4516252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78019" y="2837156"/>
            <a:ext cx="914400" cy="914400"/>
          </a:xfrm>
          <a:prstGeom prst="rect">
            <a:avLst/>
          </a:prstGeom>
        </p:spPr>
      </p:pic>
      <p:sp>
        <p:nvSpPr>
          <p:cNvPr id="3" name="Snip Single Corner Rectangle 6">
            <a:extLst>
              <a:ext uri="{FF2B5EF4-FFF2-40B4-BE49-F238E27FC236}">
                <a16:creationId xmlns:a16="http://schemas.microsoft.com/office/drawing/2014/main" id="{BE3FA8F6-15AE-4CA2-0411-CD50EAE792F5}"/>
              </a:ext>
            </a:extLst>
          </p:cNvPr>
          <p:cNvSpPr/>
          <p:nvPr/>
        </p:nvSpPr>
        <p:spPr>
          <a:xfrm>
            <a:off x="0" y="725043"/>
            <a:ext cx="3785419" cy="1348964"/>
          </a:xfrm>
          <a:prstGeom prst="snip1Rect">
            <a:avLst/>
          </a:prstGeom>
          <a:gradFill flip="none" rotWithShape="1">
            <a:gsLst>
              <a:gs pos="0">
                <a:srgbClr val="4F2683">
                  <a:shade val="30000"/>
                  <a:satMod val="115000"/>
                </a:srgbClr>
              </a:gs>
              <a:gs pos="50000">
                <a:srgbClr val="4F2683">
                  <a:shade val="67500"/>
                  <a:satMod val="115000"/>
                </a:srgbClr>
              </a:gs>
              <a:gs pos="100000">
                <a:srgbClr val="4F2683">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2400" b="1">
                <a:latin typeface="Calibri" panose="020F0502020204030204"/>
              </a:rPr>
              <a:t>Green Open Access/</a:t>
            </a:r>
            <a:endParaRPr lang="en-US">
              <a:latin typeface="Calibri" panose="020F0502020204030204"/>
            </a:endParaRPr>
          </a:p>
          <a:p>
            <a:pPr algn="ctr">
              <a:defRPr/>
            </a:pPr>
            <a:r>
              <a:rPr lang="en-US" sz="2400" b="1">
                <a:latin typeface="Calibri" panose="020F0502020204030204"/>
              </a:rPr>
              <a:t>Self-Archiving</a:t>
            </a:r>
            <a:endParaRPr lang="en-US" sz="1800" b="0" i="0" u="none" strike="noStrike" kern="1200" cap="none" spc="0" normalizeH="0" baseline="0" noProof="0">
              <a:ln>
                <a:noFill/>
              </a:ln>
              <a:effectLst/>
              <a:uLnTx/>
              <a:uFillTx/>
              <a:latin typeface="Calibri" panose="020F0502020204030204"/>
              <a:cs typeface="Calibri"/>
            </a:endParaRPr>
          </a:p>
        </p:txBody>
      </p:sp>
    </p:spTree>
    <p:extLst>
      <p:ext uri="{BB962C8B-B14F-4D97-AF65-F5344CB8AC3E}">
        <p14:creationId xmlns:p14="http://schemas.microsoft.com/office/powerpoint/2010/main" val="18253736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9C26D87-A2D9-D30D-4879-F69EF8856993}"/>
              </a:ext>
            </a:extLst>
          </p:cNvPr>
          <p:cNvPicPr>
            <a:picLocks noGrp="1" noChangeAspect="1"/>
          </p:cNvPicPr>
          <p:nvPr>
            <p:ph type="pic" idx="1"/>
          </p:nvPr>
        </p:nvPicPr>
        <p:blipFill>
          <a:blip r:embed="rId2"/>
          <a:stretch/>
        </p:blipFill>
        <p:spPr>
          <a:xfrm>
            <a:off x="5376929" y="987425"/>
            <a:ext cx="5784718" cy="4873625"/>
          </a:xfrm>
          <a:prstGeom prst="rect">
            <a:avLst/>
          </a:prstGeom>
          <a:ln>
            <a:noFill/>
          </a:ln>
          <a:effectLst>
            <a:outerShdw blurRad="292100" dist="139700" dir="2700000" algn="tl" rotWithShape="0">
              <a:srgbClr val="333333">
                <a:alpha val="65000"/>
              </a:srgbClr>
            </a:outerShdw>
          </a:effectLst>
        </p:spPr>
      </p:pic>
      <p:sp>
        <p:nvSpPr>
          <p:cNvPr id="13" name="Snip Single Corner Rectangle 6">
            <a:extLst>
              <a:ext uri="{FF2B5EF4-FFF2-40B4-BE49-F238E27FC236}">
                <a16:creationId xmlns:a16="http://schemas.microsoft.com/office/drawing/2014/main" id="{943D6AB6-9A94-C3CF-DA86-1682C7707EF9}"/>
              </a:ext>
            </a:extLst>
          </p:cNvPr>
          <p:cNvSpPr/>
          <p:nvPr/>
        </p:nvSpPr>
        <p:spPr>
          <a:xfrm>
            <a:off x="0" y="725043"/>
            <a:ext cx="3785419" cy="1348964"/>
          </a:xfrm>
          <a:prstGeom prst="snip1Rect">
            <a:avLst/>
          </a:prstGeom>
          <a:gradFill flip="none" rotWithShape="1">
            <a:gsLst>
              <a:gs pos="0">
                <a:srgbClr val="4F2683">
                  <a:shade val="30000"/>
                  <a:satMod val="115000"/>
                </a:srgbClr>
              </a:gs>
              <a:gs pos="50000">
                <a:srgbClr val="4F2683">
                  <a:shade val="67500"/>
                  <a:satMod val="115000"/>
                </a:srgbClr>
              </a:gs>
              <a:gs pos="100000">
                <a:srgbClr val="4F2683">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2400" b="1">
                <a:latin typeface="Calibri" panose="020F0502020204030204"/>
              </a:rPr>
              <a:t>Green Open Access/</a:t>
            </a:r>
            <a:endParaRPr lang="en-US">
              <a:latin typeface="Calibri" panose="020F0502020204030204"/>
            </a:endParaRPr>
          </a:p>
          <a:p>
            <a:pPr algn="ctr">
              <a:defRPr/>
            </a:pPr>
            <a:r>
              <a:rPr lang="en-US" sz="2400" b="1">
                <a:latin typeface="Calibri" panose="020F0502020204030204"/>
              </a:rPr>
              <a:t>Self-Archiving</a:t>
            </a:r>
            <a:endParaRPr lang="en-US" sz="1800" b="0" i="0" u="none" strike="noStrike" kern="1200" cap="none" spc="0" normalizeH="0" baseline="0" noProof="0">
              <a:ln>
                <a:noFill/>
              </a:ln>
              <a:effectLst/>
              <a:uLnTx/>
              <a:uFillTx/>
              <a:latin typeface="Calibri" panose="020F0502020204030204"/>
              <a:cs typeface="Calibri"/>
            </a:endParaRPr>
          </a:p>
        </p:txBody>
      </p:sp>
      <p:sp>
        <p:nvSpPr>
          <p:cNvPr id="15" name="TextBox 14">
            <a:extLst>
              <a:ext uri="{FF2B5EF4-FFF2-40B4-BE49-F238E27FC236}">
                <a16:creationId xmlns:a16="http://schemas.microsoft.com/office/drawing/2014/main" id="{4A0EA843-7140-91A1-837B-2CCBBDE38473}"/>
              </a:ext>
            </a:extLst>
          </p:cNvPr>
          <p:cNvSpPr txBox="1"/>
          <p:nvPr/>
        </p:nvSpPr>
        <p:spPr>
          <a:xfrm>
            <a:off x="1346169" y="2332369"/>
            <a:ext cx="3401962" cy="3929281"/>
          </a:xfrm>
          <a:prstGeom prst="rect">
            <a:avLst/>
          </a:prstGeom>
          <a:noFill/>
        </p:spPr>
        <p:txBody>
          <a:bodyPr wrap="square" lIns="91440" tIns="45720" rIns="91440" bIns="45720" rtlCol="0" anchor="t">
            <a:spAutoFit/>
          </a:bodyPr>
          <a:lstStyle/>
          <a:p>
            <a:pPr>
              <a:lnSpc>
                <a:spcPct val="90000"/>
              </a:lnSpc>
              <a:spcBef>
                <a:spcPts val="1000"/>
              </a:spcBef>
              <a:defRPr/>
            </a:pPr>
            <a:r>
              <a:rPr lang="en-US" sz="2400" b="1">
                <a:latin typeface="Calibri" panose="020F0502020204030204"/>
              </a:rPr>
              <a:t>Almost every large journal publisher has a self-archiving policy explaining what authors can do with their:</a:t>
            </a:r>
            <a:endParaRPr lang="en-US" sz="2400" b="1">
              <a:latin typeface="Calibri" panose="020F0502020204030204"/>
              <a:cs typeface="Calibri"/>
            </a:endParaRPr>
          </a:p>
          <a:p>
            <a:pPr marL="342900" indent="-342900">
              <a:lnSpc>
                <a:spcPct val="90000"/>
              </a:lnSpc>
              <a:spcBef>
                <a:spcPts val="1000"/>
              </a:spcBef>
              <a:buFont typeface="Wingdings"/>
              <a:buChar char="§"/>
              <a:defRPr/>
            </a:pPr>
            <a:r>
              <a:rPr lang="en-US" sz="2400" b="1">
                <a:cs typeface="Calibri"/>
              </a:rPr>
              <a:t>Preprint/Submitted Manuscript</a:t>
            </a:r>
          </a:p>
          <a:p>
            <a:pPr marL="342900" indent="-342900">
              <a:lnSpc>
                <a:spcPct val="90000"/>
              </a:lnSpc>
              <a:spcBef>
                <a:spcPts val="1000"/>
              </a:spcBef>
              <a:buFont typeface="Wingdings"/>
              <a:buChar char="§"/>
              <a:defRPr/>
            </a:pPr>
            <a:r>
              <a:rPr lang="en-US" sz="2400" b="1">
                <a:cs typeface="Calibri"/>
              </a:rPr>
              <a:t>Accepted Manuscript</a:t>
            </a:r>
          </a:p>
          <a:p>
            <a:pPr marL="342900" indent="-342900">
              <a:lnSpc>
                <a:spcPct val="90000"/>
              </a:lnSpc>
              <a:spcBef>
                <a:spcPts val="1000"/>
              </a:spcBef>
              <a:buFont typeface="Wingdings"/>
              <a:buChar char="§"/>
              <a:defRPr/>
            </a:pPr>
            <a:r>
              <a:rPr lang="en-US" sz="2400" b="1">
                <a:cs typeface="Calibri"/>
              </a:rPr>
              <a:t>Version of Record</a:t>
            </a:r>
          </a:p>
          <a:p>
            <a:pPr>
              <a:lnSpc>
                <a:spcPct val="90000"/>
              </a:lnSpc>
              <a:spcBef>
                <a:spcPts val="1000"/>
              </a:spcBef>
              <a:defRPr/>
            </a:pPr>
            <a:endParaRPr lang="en-US" sz="2400" b="1">
              <a:cs typeface="Calibri"/>
            </a:endParaRPr>
          </a:p>
        </p:txBody>
      </p:sp>
    </p:spTree>
    <p:extLst>
      <p:ext uri="{BB962C8B-B14F-4D97-AF65-F5344CB8AC3E}">
        <p14:creationId xmlns:p14="http://schemas.microsoft.com/office/powerpoint/2010/main" val="18477508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B5DDCAC-EFC9-99BD-5B5A-EFA46DDCA31E}"/>
              </a:ext>
            </a:extLst>
          </p:cNvPr>
          <p:cNvSpPr>
            <a:spLocks noGrp="1"/>
          </p:cNvSpPr>
          <p:nvPr>
            <p:ph type="body" idx="1"/>
          </p:nvPr>
        </p:nvSpPr>
        <p:spPr/>
        <p:txBody>
          <a:bodyPr>
            <a:normAutofit/>
          </a:bodyPr>
          <a:lstStyle/>
          <a:p>
            <a:r>
              <a:rPr lang="en-US" sz="2000">
                <a:cs typeface="Calibri"/>
              </a:rPr>
              <a:t>Preprint/Submitted Manuscript</a:t>
            </a:r>
            <a:endParaRPr lang="en-US" sz="2000"/>
          </a:p>
        </p:txBody>
      </p:sp>
      <p:sp>
        <p:nvSpPr>
          <p:cNvPr id="6" name="Text Placeholder 5">
            <a:extLst>
              <a:ext uri="{FF2B5EF4-FFF2-40B4-BE49-F238E27FC236}">
                <a16:creationId xmlns:a16="http://schemas.microsoft.com/office/drawing/2014/main" id="{73362BAF-75BC-6A2B-0B78-D9737CFFF433}"/>
              </a:ext>
            </a:extLst>
          </p:cNvPr>
          <p:cNvSpPr>
            <a:spLocks noGrp="1"/>
          </p:cNvSpPr>
          <p:nvPr>
            <p:ph type="body" sz="quarter" idx="3"/>
          </p:nvPr>
        </p:nvSpPr>
        <p:spPr/>
        <p:txBody>
          <a:bodyPr/>
          <a:lstStyle/>
          <a:p>
            <a:r>
              <a:rPr lang="en-US">
                <a:cs typeface="Calibri"/>
              </a:rPr>
              <a:t>Author's Accepted manuscript</a:t>
            </a:r>
            <a:endParaRPr lang="en-US"/>
          </a:p>
        </p:txBody>
      </p:sp>
      <p:sp>
        <p:nvSpPr>
          <p:cNvPr id="3" name="Content Placeholder 2">
            <a:extLst>
              <a:ext uri="{FF2B5EF4-FFF2-40B4-BE49-F238E27FC236}">
                <a16:creationId xmlns:a16="http://schemas.microsoft.com/office/drawing/2014/main" id="{C7165E67-DBB4-E136-A0B4-1DE148C550EC}"/>
              </a:ext>
            </a:extLst>
          </p:cNvPr>
          <p:cNvSpPr>
            <a:spLocks noGrp="1"/>
          </p:cNvSpPr>
          <p:nvPr>
            <p:ph sz="quarter" idx="4"/>
          </p:nvPr>
        </p:nvSpPr>
        <p:spPr/>
        <p:txBody>
          <a:bodyPr vert="horz" lIns="91440" tIns="45720" rIns="91440" bIns="45720" rtlCol="0" anchor="t">
            <a:normAutofit fontScale="77500" lnSpcReduction="20000"/>
          </a:bodyPr>
          <a:lstStyle/>
          <a:p>
            <a:pPr marL="0" indent="0">
              <a:buNone/>
            </a:pPr>
            <a:r>
              <a:rPr lang="en-US">
                <a:cs typeface="Calibri"/>
              </a:rPr>
              <a:t>An accepted manuscript is the manuscript of an article that has been accepted for publication and which typically includes author-incorporated changes suggested during submission, peer review and editor-author communications. They do not include other publisher value-added contributions such as copy-editing, formatting, technical enhancements and, if relevant, pagination.</a:t>
            </a:r>
          </a:p>
          <a:p>
            <a:pPr marL="457200" indent="-457200"/>
            <a:r>
              <a:rPr lang="en-US">
                <a:cs typeface="Calibri"/>
              </a:rPr>
              <a:t>After the embargo period</a:t>
            </a:r>
          </a:p>
        </p:txBody>
      </p:sp>
      <p:sp>
        <p:nvSpPr>
          <p:cNvPr id="13" name="Snip Single Corner Rectangle 6">
            <a:extLst>
              <a:ext uri="{FF2B5EF4-FFF2-40B4-BE49-F238E27FC236}">
                <a16:creationId xmlns:a16="http://schemas.microsoft.com/office/drawing/2014/main" id="{943D6AB6-9A94-C3CF-DA86-1682C7707EF9}"/>
              </a:ext>
            </a:extLst>
          </p:cNvPr>
          <p:cNvSpPr/>
          <p:nvPr/>
        </p:nvSpPr>
        <p:spPr>
          <a:xfrm>
            <a:off x="0" y="725043"/>
            <a:ext cx="3785419" cy="1348964"/>
          </a:xfrm>
          <a:prstGeom prst="snip1Rect">
            <a:avLst/>
          </a:prstGeom>
          <a:gradFill flip="none" rotWithShape="1">
            <a:gsLst>
              <a:gs pos="0">
                <a:srgbClr val="4F2683">
                  <a:shade val="30000"/>
                  <a:satMod val="115000"/>
                </a:srgbClr>
              </a:gs>
              <a:gs pos="50000">
                <a:srgbClr val="4F2683">
                  <a:shade val="67500"/>
                  <a:satMod val="115000"/>
                </a:srgbClr>
              </a:gs>
              <a:gs pos="100000">
                <a:srgbClr val="4F2683">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2400" b="1">
                <a:latin typeface="Calibri" panose="020F0502020204030204"/>
              </a:rPr>
              <a:t>Publishing &amp; Your ETDR </a:t>
            </a:r>
            <a:endParaRPr lang="en-US"/>
          </a:p>
        </p:txBody>
      </p:sp>
      <p:sp>
        <p:nvSpPr>
          <p:cNvPr id="8" name="Content Placeholder 7">
            <a:extLst>
              <a:ext uri="{FF2B5EF4-FFF2-40B4-BE49-F238E27FC236}">
                <a16:creationId xmlns:a16="http://schemas.microsoft.com/office/drawing/2014/main" id="{93924E65-64E6-DFD2-A580-CC5713792B7A}"/>
              </a:ext>
            </a:extLst>
          </p:cNvPr>
          <p:cNvSpPr>
            <a:spLocks noGrp="1"/>
          </p:cNvSpPr>
          <p:nvPr>
            <p:ph sz="half" idx="2"/>
          </p:nvPr>
        </p:nvSpPr>
        <p:spPr/>
        <p:txBody>
          <a:bodyPr vert="horz" lIns="91440" tIns="45720" rIns="91440" bIns="45720" rtlCol="0" anchor="t">
            <a:normAutofit fontScale="77500" lnSpcReduction="20000"/>
          </a:bodyPr>
          <a:lstStyle/>
          <a:p>
            <a:pPr marL="0" indent="0">
              <a:buNone/>
            </a:pPr>
            <a:r>
              <a:rPr lang="en-US">
                <a:cs typeface="Calibri"/>
              </a:rPr>
              <a:t>This is the author's own write-up of research results and analysis that has not been peer reviewed, nor had any other value added to it by a publisher (such as formatting, copy-editing, technical enhancements and the like).</a:t>
            </a:r>
          </a:p>
          <a:p>
            <a:r>
              <a:rPr lang="en-US">
                <a:ea typeface="+mn-lt"/>
                <a:cs typeface="+mn-lt"/>
              </a:rPr>
              <a:t>Authors can share their preprint anywhere at any time</a:t>
            </a:r>
            <a:endParaRPr lang="en-US">
              <a:cs typeface="Calibri"/>
            </a:endParaRPr>
          </a:p>
        </p:txBody>
      </p:sp>
      <p:sp>
        <p:nvSpPr>
          <p:cNvPr id="10" name="Text Placeholder 5">
            <a:extLst>
              <a:ext uri="{FF2B5EF4-FFF2-40B4-BE49-F238E27FC236}">
                <a16:creationId xmlns:a16="http://schemas.microsoft.com/office/drawing/2014/main" id="{7B5D9F96-2B51-9D18-7B68-ECFE7EE9F738}"/>
              </a:ext>
            </a:extLst>
          </p:cNvPr>
          <p:cNvSpPr txBox="1">
            <a:spLocks/>
          </p:cNvSpPr>
          <p:nvPr/>
        </p:nvSpPr>
        <p:spPr>
          <a:xfrm>
            <a:off x="3936666" y="725841"/>
            <a:ext cx="4953509"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cs typeface="Calibri"/>
              </a:rPr>
              <a:t>Elsevier Policies—Article sharing</a:t>
            </a:r>
          </a:p>
        </p:txBody>
      </p:sp>
    </p:spTree>
    <p:extLst>
      <p:ext uri="{BB962C8B-B14F-4D97-AF65-F5344CB8AC3E}">
        <p14:creationId xmlns:p14="http://schemas.microsoft.com/office/powerpoint/2010/main" val="32992341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E82F6EB-081F-441A-8115-8E5364FC2023}"/>
              </a:ext>
            </a:extLst>
          </p:cNvPr>
          <p:cNvSpPr txBox="1"/>
          <p:nvPr/>
        </p:nvSpPr>
        <p:spPr>
          <a:xfrm>
            <a:off x="4062107" y="725043"/>
            <a:ext cx="7594274" cy="451816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
                <a:srgbClr val="7030A0"/>
              </a:buClr>
              <a:buSzTx/>
              <a:buFontTx/>
              <a:buNone/>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The global research architecture characterized and structured by an unlimited quest for rankings </a:t>
            </a:r>
          </a:p>
          <a:p>
            <a:pPr marL="0" marR="0" lvl="0" indent="0" algn="l" defTabSz="914400" rtl="0" eaLnBrk="1" fontAlgn="auto" latinLnBrk="0" hangingPunct="1">
              <a:lnSpc>
                <a:spcPct val="90000"/>
              </a:lnSpc>
              <a:spcBef>
                <a:spcPts val="1000"/>
              </a:spcBef>
              <a:spcAft>
                <a:spcPts val="0"/>
              </a:spcAft>
              <a:buClr>
                <a:srgbClr val="7030A0"/>
              </a:buClr>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7030A0"/>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Metrics like the Journal Impact Factor (JIF) and journal acceptance rates create and drive artificial scarcity</a:t>
            </a:r>
          </a:p>
          <a:p>
            <a:pPr marL="342900" marR="0" lvl="0" indent="-342900" algn="l" defTabSz="914400" rtl="0" eaLnBrk="1" fontAlgn="auto" latinLnBrk="0" hangingPunct="1">
              <a:lnSpc>
                <a:spcPct val="90000"/>
              </a:lnSpc>
              <a:spcBef>
                <a:spcPts val="1000"/>
              </a:spcBef>
              <a:spcAft>
                <a:spcPts val="0"/>
              </a:spcAft>
              <a:buClr>
                <a:srgbClr val="7030A0"/>
              </a:buClr>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7030A0"/>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Creates avenues for competition among researchers, departments, universities, and even whole countries</a:t>
            </a:r>
          </a:p>
          <a:p>
            <a:pPr marL="342900" marR="0" lvl="0" indent="-342900" algn="l" defTabSz="914400" rtl="0" eaLnBrk="1" fontAlgn="auto" latinLnBrk="0" hangingPunct="1">
              <a:lnSpc>
                <a:spcPct val="90000"/>
              </a:lnSpc>
              <a:spcBef>
                <a:spcPts val="1000"/>
              </a:spcBef>
              <a:spcAft>
                <a:spcPts val="0"/>
              </a:spcAft>
              <a:buClr>
                <a:srgbClr val="7030A0"/>
              </a:buClr>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
                <a:srgbClr val="7030A0"/>
              </a:buClr>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Hiring, Tenure, Promotion, Grants, and much, much more</a:t>
            </a:r>
          </a:p>
        </p:txBody>
      </p:sp>
      <p:sp>
        <p:nvSpPr>
          <p:cNvPr id="5" name="TextBox 4">
            <a:extLst>
              <a:ext uri="{FF2B5EF4-FFF2-40B4-BE49-F238E27FC236}">
                <a16:creationId xmlns:a16="http://schemas.microsoft.com/office/drawing/2014/main" id="{A41297D7-45B3-422E-A181-2832680F2717}"/>
              </a:ext>
            </a:extLst>
          </p:cNvPr>
          <p:cNvSpPr txBox="1"/>
          <p:nvPr/>
        </p:nvSpPr>
        <p:spPr>
          <a:xfrm>
            <a:off x="1145886" y="3552251"/>
            <a:ext cx="2909166" cy="170610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
                <a:srgbClr val="7030A0"/>
              </a:buClr>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Explore Metrics Through the Metrics Toolkit </a:t>
            </a:r>
          </a:p>
          <a:p>
            <a:pPr marL="0" marR="0" lvl="0" indent="0" algn="ctr" defTabSz="914400" rtl="0" eaLnBrk="1" fontAlgn="auto" latinLnBrk="0" hangingPunct="1">
              <a:lnSpc>
                <a:spcPct val="90000"/>
              </a:lnSpc>
              <a:spcBef>
                <a:spcPts val="1000"/>
              </a:spcBef>
              <a:spcAft>
                <a:spcPts val="0"/>
              </a:spcAft>
              <a:buClr>
                <a:srgbClr val="7030A0"/>
              </a:buClr>
              <a:buSzTx/>
              <a:buFontTx/>
              <a:buNone/>
              <a:tabLst/>
              <a:defRPr/>
            </a:pPr>
            <a:r>
              <a:rPr kumimoji="0" lang="en-US" sz="2000" b="0" i="0" u="sng" strike="noStrike" kern="1200" cap="none" spc="0" normalizeH="0" baseline="0" noProof="0">
                <a:ln>
                  <a:noFill/>
                </a:ln>
                <a:solidFill>
                  <a:prstClr val="black"/>
                </a:solidFill>
                <a:effectLst/>
                <a:uLnTx/>
                <a:uFillTx/>
                <a:latin typeface="Calibri" panose="020F0502020204030204"/>
                <a:ea typeface="+mn-ea"/>
                <a:cs typeface="+mn-cs"/>
                <a:hlinkClick r:id="rId3"/>
              </a:rPr>
              <a:t>https://www.metrics-toolkit.org/</a:t>
            </a:r>
            <a:r>
              <a:rPr kumimoji="0" lang="en-US" sz="2000" b="0" i="0" u="sng"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
                <a:srgbClr val="7030A0"/>
              </a:buClr>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Logo&#10;&#10;Description automatically generated with medium confidence">
            <a:extLst>
              <a:ext uri="{FF2B5EF4-FFF2-40B4-BE49-F238E27FC236}">
                <a16:creationId xmlns:a16="http://schemas.microsoft.com/office/drawing/2014/main" id="{82027CB2-9921-42E9-8212-CE3194CFCE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1072" y="2341079"/>
            <a:ext cx="1258796" cy="1217631"/>
          </a:xfrm>
          <a:prstGeom prst="rect">
            <a:avLst/>
          </a:prstGeom>
        </p:spPr>
      </p:pic>
      <p:sp>
        <p:nvSpPr>
          <p:cNvPr id="12" name="Snip Single Corner Rectangle 6">
            <a:extLst>
              <a:ext uri="{FF2B5EF4-FFF2-40B4-BE49-F238E27FC236}">
                <a16:creationId xmlns:a16="http://schemas.microsoft.com/office/drawing/2014/main" id="{F628942D-0D9E-4346-A196-4611E67D136E}"/>
              </a:ext>
            </a:extLst>
          </p:cNvPr>
          <p:cNvSpPr/>
          <p:nvPr/>
        </p:nvSpPr>
        <p:spPr>
          <a:xfrm>
            <a:off x="0" y="725043"/>
            <a:ext cx="3785419" cy="1348964"/>
          </a:xfrm>
          <a:prstGeom prst="snip1Rect">
            <a:avLst/>
          </a:prstGeom>
          <a:gradFill flip="none" rotWithShape="1">
            <a:gsLst>
              <a:gs pos="0">
                <a:srgbClr val="4F2683">
                  <a:shade val="30000"/>
                  <a:satMod val="115000"/>
                </a:srgbClr>
              </a:gs>
              <a:gs pos="50000">
                <a:srgbClr val="4F2683">
                  <a:shade val="67500"/>
                  <a:satMod val="115000"/>
                </a:srgbClr>
              </a:gs>
              <a:gs pos="100000">
                <a:srgbClr val="4F2683">
                  <a:shade val="100000"/>
                  <a:satMod val="115000"/>
                </a:srgb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What about Evaluation?</a:t>
            </a:r>
          </a:p>
        </p:txBody>
      </p:sp>
    </p:spTree>
    <p:extLst>
      <p:ext uri="{BB962C8B-B14F-4D97-AF65-F5344CB8AC3E}">
        <p14:creationId xmlns:p14="http://schemas.microsoft.com/office/powerpoint/2010/main" val="2355075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9182" y="0"/>
            <a:ext cx="9813636"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2680854" y="6616725"/>
            <a:ext cx="6830291"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3"/>
              </a:rPr>
              <a:t>Evaluating Scholarly Journals infographic from </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hlinkClick r:id="rId3"/>
              </a:rPr>
              <a:t>FrontMatter</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3"/>
              </a:rPr>
              <a:t> by Allen Press / CC BY ND NC 3.0</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0349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Predatory Publishing</a:t>
            </a:r>
          </a:p>
        </p:txBody>
      </p:sp>
      <p:sp>
        <p:nvSpPr>
          <p:cNvPr id="3" name="Content Placeholder 2"/>
          <p:cNvSpPr>
            <a:spLocks noGrp="1"/>
          </p:cNvSpPr>
          <p:nvPr>
            <p:ph sz="half" idx="1"/>
          </p:nvPr>
        </p:nvSpPr>
        <p:spPr/>
        <p:txBody>
          <a:bodyPr>
            <a:normAutofit lnSpcReduction="10000"/>
          </a:bodyPr>
          <a:lstStyle/>
          <a:p>
            <a:pPr marL="0" indent="0">
              <a:buNone/>
            </a:pPr>
            <a:r>
              <a:rPr lang="en-US"/>
              <a:t>What makes a journal good or acceptable?</a:t>
            </a:r>
          </a:p>
          <a:p>
            <a:r>
              <a:rPr lang="en-US"/>
              <a:t>Impact Factor?</a:t>
            </a:r>
          </a:p>
          <a:p>
            <a:r>
              <a:rPr lang="en-US"/>
              <a:t>Indexed?</a:t>
            </a:r>
          </a:p>
          <a:p>
            <a:endParaRPr lang="en-US"/>
          </a:p>
          <a:p>
            <a:pPr marL="0" indent="0">
              <a:buNone/>
            </a:pPr>
            <a:r>
              <a:rPr lang="en-US"/>
              <a:t>Just Remember,</a:t>
            </a:r>
          </a:p>
          <a:p>
            <a:r>
              <a:rPr lang="en-US" b="1"/>
              <a:t>Think</a:t>
            </a:r>
          </a:p>
          <a:p>
            <a:r>
              <a:rPr lang="en-US" b="1"/>
              <a:t>Check</a:t>
            </a:r>
          </a:p>
          <a:p>
            <a:r>
              <a:rPr lang="en-US" b="1"/>
              <a:t>Submit</a:t>
            </a:r>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18238" y="2469059"/>
            <a:ext cx="4937125" cy="2777132"/>
          </a:xfrm>
        </p:spPr>
      </p:pic>
      <p:sp>
        <p:nvSpPr>
          <p:cNvPr id="8" name="TextBox 7"/>
          <p:cNvSpPr txBox="1"/>
          <p:nvPr/>
        </p:nvSpPr>
        <p:spPr>
          <a:xfrm>
            <a:off x="7789025" y="5246191"/>
            <a:ext cx="1795549"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prstClr val="black"/>
                </a:solidFill>
                <a:effectLst/>
                <a:uLnTx/>
                <a:uFillTx/>
                <a:latin typeface="Calibri" panose="020F0502020204030204"/>
                <a:ea typeface="+mn-ea"/>
                <a:cs typeface="+mn-cs"/>
              </a:rPr>
              <a:t>Attr</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hlinkClick r:id="rId4"/>
              </a:rPr>
              <a:t>Drew </a:t>
            </a:r>
            <a:r>
              <a:rPr kumimoji="0" lang="en-US" sz="1100" b="0" i="0" u="none" strike="noStrike" kern="1200" cap="none" spc="0" normalizeH="0" baseline="0" noProof="0" err="1">
                <a:ln>
                  <a:noFill/>
                </a:ln>
                <a:solidFill>
                  <a:prstClr val="black"/>
                </a:solidFill>
                <a:effectLst/>
                <a:uLnTx/>
                <a:uFillTx/>
                <a:latin typeface="Calibri" panose="020F0502020204030204"/>
                <a:ea typeface="+mn-ea"/>
                <a:cs typeface="+mn-cs"/>
                <a:hlinkClick r:id="rId4"/>
              </a:rPr>
              <a:t>Tarvin</a:t>
            </a:r>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A75AB52-DEC3-469C-8BDE-1A0D061D798F}"/>
              </a:ext>
            </a:extLst>
          </p:cNvPr>
          <p:cNvPicPr>
            <a:picLocks noChangeAspect="1"/>
          </p:cNvPicPr>
          <p:nvPr/>
        </p:nvPicPr>
        <p:blipFill>
          <a:blip r:embed="rId5"/>
          <a:stretch>
            <a:fillRect/>
          </a:stretch>
        </p:blipFill>
        <p:spPr>
          <a:xfrm>
            <a:off x="3575886" y="4547235"/>
            <a:ext cx="2143125" cy="2143125"/>
          </a:xfrm>
          <a:prstGeom prst="rect">
            <a:avLst/>
          </a:prstGeom>
        </p:spPr>
      </p:pic>
    </p:spTree>
    <p:extLst>
      <p:ext uri="{BB962C8B-B14F-4D97-AF65-F5344CB8AC3E}">
        <p14:creationId xmlns:p14="http://schemas.microsoft.com/office/powerpoint/2010/main" val="788164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Copyright Services</a:t>
            </a:r>
          </a:p>
        </p:txBody>
      </p:sp>
      <p:sp>
        <p:nvSpPr>
          <p:cNvPr id="4" name="Text Placeholder 3"/>
          <p:cNvSpPr>
            <a:spLocks noGrp="1"/>
          </p:cNvSpPr>
          <p:nvPr>
            <p:ph type="body" sz="half" idx="2"/>
          </p:nvPr>
        </p:nvSpPr>
        <p:spPr>
          <a:xfrm>
            <a:off x="897265" y="3439430"/>
            <a:ext cx="3979985" cy="439616"/>
          </a:xfrm>
          <a:effectLst>
            <a:outerShdw blurRad="50800" dist="38100" dir="2700000" algn="tl" rotWithShape="0">
              <a:prstClr val="black">
                <a:alpha val="40000"/>
              </a:prstClr>
            </a:outerShdw>
          </a:effectLst>
        </p:spPr>
        <p:txBody>
          <a:bodyPr>
            <a:normAutofit/>
          </a:bodyPr>
          <a:lstStyle/>
          <a:p>
            <a:pPr algn="ctr"/>
            <a:r>
              <a:rPr lang="en-US" sz="1800">
                <a:solidFill>
                  <a:schemeClr val="tx1"/>
                </a:solidFill>
                <a:hlinkClick r:id="rId2">
                  <a:extLst>
                    <a:ext uri="{A12FA001-AC4F-418D-AE19-62706E023703}">
                      <ahyp:hlinkClr xmlns:ahyp="http://schemas.microsoft.com/office/drawing/2018/hyperlinkcolor" val="tx"/>
                    </a:ext>
                  </a:extLst>
                </a:hlinkClick>
              </a:rPr>
              <a:t>https://www.k-state.edu/copyright/</a:t>
            </a:r>
            <a:endParaRPr lang="en-US" sz="1800">
              <a:solidFill>
                <a:schemeClr val="tx1"/>
              </a:solidFill>
            </a:endParaRP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27" y="1841079"/>
            <a:ext cx="4046298" cy="1387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Qr code&#10;&#10;Description automatically generated">
            <a:extLst>
              <a:ext uri="{FF2B5EF4-FFF2-40B4-BE49-F238E27FC236}">
                <a16:creationId xmlns:a16="http://schemas.microsoft.com/office/drawing/2014/main" id="{75563D88-F759-3722-8E87-1F36E007C477}"/>
              </a:ext>
            </a:extLst>
          </p:cNvPr>
          <p:cNvPicPr>
            <a:picLocks noChangeAspect="1"/>
          </p:cNvPicPr>
          <p:nvPr/>
        </p:nvPicPr>
        <p:blipFill>
          <a:blip r:embed="rId4"/>
          <a:stretch>
            <a:fillRect/>
          </a:stretch>
        </p:blipFill>
        <p:spPr>
          <a:xfrm>
            <a:off x="1859381" y="3879046"/>
            <a:ext cx="2343745" cy="2343745"/>
          </a:xfrm>
          <a:prstGeom prst="rect">
            <a:avLst/>
          </a:prstGeom>
        </p:spPr>
      </p:pic>
      <p:pic>
        <p:nvPicPr>
          <p:cNvPr id="10" name="Picture 9">
            <a:extLst>
              <a:ext uri="{FF2B5EF4-FFF2-40B4-BE49-F238E27FC236}">
                <a16:creationId xmlns:a16="http://schemas.microsoft.com/office/drawing/2014/main" id="{1D5F026F-0272-447F-A87C-2235F6441E10}"/>
              </a:ext>
            </a:extLst>
          </p:cNvPr>
          <p:cNvPicPr>
            <a:picLocks noChangeAspect="1"/>
          </p:cNvPicPr>
          <p:nvPr/>
        </p:nvPicPr>
        <p:blipFill>
          <a:blip r:embed="rId5"/>
          <a:stretch>
            <a:fillRect/>
          </a:stretch>
        </p:blipFill>
        <p:spPr>
          <a:xfrm>
            <a:off x="5578536" y="771525"/>
            <a:ext cx="5378900" cy="5314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8802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9B43C-9233-41D9-ABB6-547421B12A08}"/>
              </a:ext>
            </a:extLst>
          </p:cNvPr>
          <p:cNvSpPr>
            <a:spLocks noGrp="1"/>
          </p:cNvSpPr>
          <p:nvPr>
            <p:ph type="title"/>
          </p:nvPr>
        </p:nvSpPr>
        <p:spPr>
          <a:xfrm>
            <a:off x="1532238" y="239564"/>
            <a:ext cx="6973587" cy="1057275"/>
          </a:xfrm>
        </p:spPr>
        <p:txBody>
          <a:bodyPr>
            <a:normAutofit/>
          </a:bodyPr>
          <a:lstStyle/>
          <a:p>
            <a:r>
              <a:rPr lang="en-US" sz="4400" b="1"/>
              <a:t>Less Legalese Please!</a:t>
            </a:r>
          </a:p>
        </p:txBody>
      </p:sp>
      <p:pic>
        <p:nvPicPr>
          <p:cNvPr id="8" name="Content Placeholder 7">
            <a:extLst>
              <a:ext uri="{FF2B5EF4-FFF2-40B4-BE49-F238E27FC236}">
                <a16:creationId xmlns:a16="http://schemas.microsoft.com/office/drawing/2014/main" id="{06066F8A-7CC4-4A4C-BFA8-5BB5B7380A94}"/>
              </a:ext>
            </a:extLst>
          </p:cNvPr>
          <p:cNvPicPr>
            <a:picLocks noGrp="1" noChangeAspect="1"/>
          </p:cNvPicPr>
          <p:nvPr>
            <p:ph idx="1"/>
          </p:nvPr>
        </p:nvPicPr>
        <p:blipFill>
          <a:blip r:embed="rId2"/>
          <a:stretch>
            <a:fillRect/>
          </a:stretch>
        </p:blipFill>
        <p:spPr>
          <a:xfrm>
            <a:off x="3962400" y="3066987"/>
            <a:ext cx="5829300" cy="3022811"/>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DF49CF61-2C45-434B-B755-2149C9DDFD45}"/>
              </a:ext>
            </a:extLst>
          </p:cNvPr>
          <p:cNvSpPr>
            <a:spLocks noGrp="1"/>
          </p:cNvSpPr>
          <p:nvPr>
            <p:ph type="body" sz="half" idx="2"/>
          </p:nvPr>
        </p:nvSpPr>
        <p:spPr>
          <a:xfrm>
            <a:off x="2219325" y="1638299"/>
            <a:ext cx="8743950" cy="1924051"/>
          </a:xfrm>
        </p:spPr>
        <p:txBody>
          <a:bodyPr vert="horz" lIns="91440" tIns="45720" rIns="91440" bIns="45720" rtlCol="0" anchor="t">
            <a:normAutofit/>
          </a:bodyPr>
          <a:lstStyle/>
          <a:p>
            <a:pPr algn="ctr"/>
            <a:r>
              <a:rPr lang="en-US" sz="4000" b="1"/>
              <a:t>Copyright is a Bundle </a:t>
            </a:r>
            <a:r>
              <a:rPr lang="en-US" sz="4000"/>
              <a:t>of rights that protect original creative works.</a:t>
            </a:r>
          </a:p>
        </p:txBody>
      </p:sp>
    </p:spTree>
    <p:extLst>
      <p:ext uri="{BB962C8B-B14F-4D97-AF65-F5344CB8AC3E}">
        <p14:creationId xmlns:p14="http://schemas.microsoft.com/office/powerpoint/2010/main" val="3147226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46387A-F7A9-B11D-359B-B4432A5635A3}"/>
              </a:ext>
            </a:extLst>
          </p:cNvPr>
          <p:cNvSpPr>
            <a:spLocks noGrp="1"/>
          </p:cNvSpPr>
          <p:nvPr>
            <p:ph type="title"/>
          </p:nvPr>
        </p:nvSpPr>
        <p:spPr>
          <a:xfrm>
            <a:off x="1388353" y="288407"/>
            <a:ext cx="10803647" cy="1325563"/>
          </a:xfrm>
        </p:spPr>
        <p:txBody>
          <a:bodyPr/>
          <a:lstStyle/>
          <a:p>
            <a:r>
              <a:rPr lang="en-US" b="1">
                <a:latin typeface="Lucida Sans" panose="020B0602030504020204" pitchFamily="34" charset="0"/>
              </a:rPr>
              <a:t>What’s Protected under Copyright?</a:t>
            </a:r>
          </a:p>
        </p:txBody>
      </p:sp>
      <p:sp>
        <p:nvSpPr>
          <p:cNvPr id="11" name="Text Placeholder 10">
            <a:extLst>
              <a:ext uri="{FF2B5EF4-FFF2-40B4-BE49-F238E27FC236}">
                <a16:creationId xmlns:a16="http://schemas.microsoft.com/office/drawing/2014/main" id="{6C3B066A-F418-0D6D-7FD8-FB772D2D71AD}"/>
              </a:ext>
            </a:extLst>
          </p:cNvPr>
          <p:cNvSpPr>
            <a:spLocks noGrp="1"/>
          </p:cNvSpPr>
          <p:nvPr>
            <p:ph type="body" sz="quarter" idx="3"/>
          </p:nvPr>
        </p:nvSpPr>
        <p:spPr>
          <a:xfrm>
            <a:off x="2183395" y="1363144"/>
            <a:ext cx="5244821" cy="823912"/>
          </a:xfrm>
        </p:spPr>
        <p:txBody>
          <a:bodyPr>
            <a:normAutofit/>
          </a:bodyPr>
          <a:lstStyle/>
          <a:p>
            <a:r>
              <a:rPr lang="en-US" sz="3200"/>
              <a:t>To Qualify, Works Must be:</a:t>
            </a:r>
          </a:p>
        </p:txBody>
      </p:sp>
      <p:sp>
        <p:nvSpPr>
          <p:cNvPr id="12" name="Content Placeholder 11">
            <a:extLst>
              <a:ext uri="{FF2B5EF4-FFF2-40B4-BE49-F238E27FC236}">
                <a16:creationId xmlns:a16="http://schemas.microsoft.com/office/drawing/2014/main" id="{69EE46C0-6608-78AD-3841-F1A537611DD8}"/>
              </a:ext>
            </a:extLst>
          </p:cNvPr>
          <p:cNvSpPr>
            <a:spLocks noGrp="1"/>
          </p:cNvSpPr>
          <p:nvPr>
            <p:ph sz="quarter" idx="4"/>
          </p:nvPr>
        </p:nvSpPr>
        <p:spPr>
          <a:xfrm>
            <a:off x="2183395" y="2187055"/>
            <a:ext cx="9477774" cy="4382538"/>
          </a:xfrm>
        </p:spPr>
        <p:txBody>
          <a:bodyPr vert="horz" lIns="91440" tIns="45720" rIns="91440" bIns="45720" rtlCol="0" anchor="t">
            <a:normAutofit/>
          </a:bodyPr>
          <a:lstStyle/>
          <a:p>
            <a:pPr marL="514350" indent="-514350">
              <a:lnSpc>
                <a:spcPct val="125000"/>
              </a:lnSpc>
              <a:buFont typeface="+mj-lt"/>
              <a:buAutoNum type="arabicPeriod"/>
            </a:pPr>
            <a:r>
              <a:rPr lang="en-US" sz="3200"/>
              <a:t>Original</a:t>
            </a:r>
            <a:endParaRPr lang="en-US"/>
          </a:p>
          <a:p>
            <a:pPr marL="514350" indent="-514350">
              <a:lnSpc>
                <a:spcPct val="125000"/>
              </a:lnSpc>
              <a:buFont typeface="+mj-lt"/>
              <a:buAutoNum type="arabicPeriod"/>
            </a:pPr>
            <a:r>
              <a:rPr lang="en-US" sz="3200"/>
              <a:t>Creative</a:t>
            </a:r>
            <a:endParaRPr lang="en-US"/>
          </a:p>
          <a:p>
            <a:pPr marL="514350" indent="-514350">
              <a:lnSpc>
                <a:spcPct val="125000"/>
              </a:lnSpc>
              <a:buFont typeface="+mj-lt"/>
              <a:buAutoNum type="arabicPeriod"/>
            </a:pPr>
            <a:r>
              <a:rPr lang="en-US" sz="3200" u="sng"/>
              <a:t>Fixed</a:t>
            </a:r>
            <a:r>
              <a:rPr lang="en-US" sz="3200"/>
              <a:t> in a tangible medium of expression (i.e.):</a:t>
            </a:r>
            <a:endParaRPr lang="en-US" sz="3200">
              <a:ea typeface="Calibri"/>
              <a:cs typeface="Calibri"/>
            </a:endParaRPr>
          </a:p>
          <a:p>
            <a:pPr marL="914400" lvl="1" indent="-457200">
              <a:lnSpc>
                <a:spcPct val="125000"/>
              </a:lnSpc>
              <a:buFont typeface="+mj-lt"/>
              <a:buAutoNum type="alphaUcPeriod"/>
            </a:pPr>
            <a:r>
              <a:rPr lang="en-US" sz="2800"/>
              <a:t>Written on paper;</a:t>
            </a:r>
            <a:endParaRPr lang="en-US" sz="2800">
              <a:ea typeface="Calibri"/>
              <a:cs typeface="Calibri"/>
            </a:endParaRPr>
          </a:p>
          <a:p>
            <a:pPr marL="914400" lvl="1" indent="-457200">
              <a:lnSpc>
                <a:spcPct val="125000"/>
              </a:lnSpc>
              <a:buFont typeface="+mj-lt"/>
              <a:buAutoNum type="alphaUcPeriod"/>
            </a:pPr>
            <a:r>
              <a:rPr lang="en-US" sz="2800"/>
              <a:t>Be recorded audio or video;</a:t>
            </a:r>
            <a:endParaRPr lang="en-US" sz="2800">
              <a:ea typeface="Calibri"/>
              <a:cs typeface="Calibri"/>
            </a:endParaRPr>
          </a:p>
          <a:p>
            <a:pPr marL="914400" lvl="1" indent="-457200">
              <a:lnSpc>
                <a:spcPct val="125000"/>
              </a:lnSpc>
              <a:buFont typeface="+mj-lt"/>
              <a:buAutoNum type="alphaUcPeriod"/>
            </a:pPr>
            <a:r>
              <a:rPr lang="en-US" sz="2800"/>
              <a:t>Or be physical, like an architectural building.</a:t>
            </a:r>
            <a:endParaRPr lang="en-US" sz="2800">
              <a:ea typeface="Calibri"/>
              <a:cs typeface="Calibri"/>
            </a:endParaRPr>
          </a:p>
          <a:p>
            <a:pPr marL="0" indent="0">
              <a:buNone/>
            </a:pPr>
            <a:endParaRPr lang="en-US"/>
          </a:p>
        </p:txBody>
      </p:sp>
      <p:pic>
        <p:nvPicPr>
          <p:cNvPr id="3" name="Content Placeholder 10" descr="A black circle with a letter c in it&#10;&#10;Description automatically generated">
            <a:extLst>
              <a:ext uri="{FF2B5EF4-FFF2-40B4-BE49-F238E27FC236}">
                <a16:creationId xmlns:a16="http://schemas.microsoft.com/office/drawing/2014/main" id="{81D01C23-7FA7-F563-ED8A-A50E6D0F6B0D}"/>
              </a:ext>
            </a:extLst>
          </p:cNvPr>
          <p:cNvPicPr>
            <a:picLocks noChangeAspect="1"/>
          </p:cNvPicPr>
          <p:nvPr/>
        </p:nvPicPr>
        <p:blipFill rotWithShape="1">
          <a:blip r:embed="rId3">
            <a:alphaModFix amt="5000"/>
          </a:blip>
          <a:srcRect t="4242" r="20360"/>
          <a:stretch/>
        </p:blipFill>
        <p:spPr>
          <a:xfrm>
            <a:off x="7090616" y="0"/>
            <a:ext cx="5101384" cy="6133824"/>
          </a:xfrm>
          <a:prstGeom prst="rect">
            <a:avLst/>
          </a:prstGeom>
        </p:spPr>
      </p:pic>
    </p:spTree>
    <p:extLst>
      <p:ext uri="{BB962C8B-B14F-4D97-AF65-F5344CB8AC3E}">
        <p14:creationId xmlns:p14="http://schemas.microsoft.com/office/powerpoint/2010/main" val="1046985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656954" y="273323"/>
            <a:ext cx="9537358" cy="1325563"/>
          </a:xfrm>
        </p:spPr>
        <p:txBody>
          <a:bodyPr/>
          <a:lstStyle/>
          <a:p>
            <a:r>
              <a:rPr lang="en-US" altLang="en-US" sz="4000" b="1">
                <a:latin typeface="Lucida Sans" panose="020B0602030504020204" pitchFamily="34" charset="0"/>
                <a:cs typeface="Lucida Sans" panose="020B0602030504020204" pitchFamily="34" charset="0"/>
              </a:rPr>
              <a:t>Copyright</a:t>
            </a:r>
            <a:r>
              <a:rPr lang="en-US" altLang="en-US" sz="5333" b="1">
                <a:latin typeface="Lucida Sans" panose="020B0602030504020204" pitchFamily="34" charset="0"/>
                <a:cs typeface="Lucida Sans" panose="020B0602030504020204" pitchFamily="34" charset="0"/>
              </a:rPr>
              <a:t> </a:t>
            </a:r>
            <a:r>
              <a:rPr lang="en-US" altLang="en-US" sz="4000" b="1">
                <a:latin typeface="Lucida Sans" panose="020B0602030504020204" pitchFamily="34" charset="0"/>
                <a:cs typeface="Lucida Sans" panose="020B0602030504020204" pitchFamily="34" charset="0"/>
              </a:rPr>
              <a:t>is Automatic</a:t>
            </a:r>
            <a:endParaRPr lang="en-US" altLang="en-US" sz="5333" b="1">
              <a:latin typeface="Lucida Sans" panose="020B0602030504020204" pitchFamily="34" charset="0"/>
              <a:cs typeface="Lucida Sans" panose="020B0602030504020204" pitchFamily="34" charset="0"/>
            </a:endParaRPr>
          </a:p>
        </p:txBody>
      </p:sp>
      <p:sp>
        <p:nvSpPr>
          <p:cNvPr id="3" name="Rectangle: Diagonal Corners Snipped 2">
            <a:extLst>
              <a:ext uri="{FF2B5EF4-FFF2-40B4-BE49-F238E27FC236}">
                <a16:creationId xmlns:a16="http://schemas.microsoft.com/office/drawing/2014/main" id="{1FCECE63-3F15-4BBF-BC0B-991012874143}"/>
              </a:ext>
            </a:extLst>
          </p:cNvPr>
          <p:cNvSpPr/>
          <p:nvPr/>
        </p:nvSpPr>
        <p:spPr>
          <a:xfrm>
            <a:off x="1578179" y="2907586"/>
            <a:ext cx="10391214" cy="2547991"/>
          </a:xfrm>
          <a:prstGeom prst="snip2DiagRect">
            <a:avLst/>
          </a:prstGeom>
          <a:solidFill>
            <a:srgbClr val="C8B2E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One Rounded and One Snipped 3">
            <a:extLst>
              <a:ext uri="{FF2B5EF4-FFF2-40B4-BE49-F238E27FC236}">
                <a16:creationId xmlns:a16="http://schemas.microsoft.com/office/drawing/2014/main" id="{ECCD4589-9FE5-4154-A071-7C45105840D1}"/>
              </a:ext>
            </a:extLst>
          </p:cNvPr>
          <p:cNvSpPr/>
          <p:nvPr/>
        </p:nvSpPr>
        <p:spPr>
          <a:xfrm>
            <a:off x="1578179" y="2897002"/>
            <a:ext cx="10391211" cy="627651"/>
          </a:xfrm>
          <a:prstGeom prst="snipRoundRect">
            <a:avLst/>
          </a:prstGeom>
          <a:solidFill>
            <a:schemeClr val="bg1">
              <a:lumMod val="8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7066C295-58D7-9E39-C5A1-44E33B8FCEC2}"/>
              </a:ext>
            </a:extLst>
          </p:cNvPr>
          <p:cNvSpPr>
            <a:spLocks noGrp="1"/>
          </p:cNvSpPr>
          <p:nvPr>
            <p:ph sz="half" idx="2"/>
          </p:nvPr>
        </p:nvSpPr>
        <p:spPr>
          <a:xfrm>
            <a:off x="1578181" y="1598886"/>
            <a:ext cx="10391211" cy="4985791"/>
          </a:xfrm>
        </p:spPr>
        <p:txBody>
          <a:bodyPr vert="horz" lIns="91440" tIns="45720" rIns="91440" bIns="45720" rtlCol="0" anchor="t">
            <a:normAutofit fontScale="92500"/>
          </a:bodyPr>
          <a:lstStyle/>
          <a:p>
            <a:pPr marL="0" indent="0">
              <a:lnSpc>
                <a:spcPct val="125000"/>
              </a:lnSpc>
              <a:buNone/>
            </a:pPr>
            <a:r>
              <a:rPr lang="en-US" sz="3700" dirty="0"/>
              <a:t>Official Registration is not required for federal protection!</a:t>
            </a:r>
            <a:br>
              <a:rPr lang="en-US" sz="3600" u="sng" dirty="0"/>
            </a:br>
            <a:endParaRPr lang="en-US"/>
          </a:p>
          <a:p>
            <a:pPr marL="0" indent="0">
              <a:lnSpc>
                <a:spcPct val="125000"/>
              </a:lnSpc>
              <a:buNone/>
            </a:pPr>
            <a:r>
              <a:rPr lang="en-US" sz="3500" dirty="0"/>
              <a:t>Registration Lets You:</a:t>
            </a:r>
            <a:endParaRPr lang="en-US" sz="3500" dirty="0">
              <a:cs typeface="Calibri"/>
            </a:endParaRPr>
          </a:p>
          <a:p>
            <a:pPr lvl="1">
              <a:lnSpc>
                <a:spcPct val="125000"/>
              </a:lnSpc>
            </a:pPr>
            <a:r>
              <a:rPr lang="en-US" sz="3000" dirty="0"/>
              <a:t>Make your work discoverable in the Copyright Office Catalog</a:t>
            </a:r>
            <a:endParaRPr lang="en-US" sz="3000" dirty="0">
              <a:cs typeface="Calibri"/>
            </a:endParaRPr>
          </a:p>
          <a:p>
            <a:pPr lvl="1">
              <a:lnSpc>
                <a:spcPct val="125000"/>
              </a:lnSpc>
            </a:pPr>
            <a:r>
              <a:rPr lang="en-US" sz="3000" dirty="0"/>
              <a:t>Provide better contact information for users of your work</a:t>
            </a:r>
            <a:endParaRPr lang="en-US" sz="3000" dirty="0">
              <a:cs typeface="Calibri"/>
            </a:endParaRPr>
          </a:p>
          <a:p>
            <a:pPr lvl="1">
              <a:lnSpc>
                <a:spcPct val="125000"/>
              </a:lnSpc>
            </a:pPr>
            <a:r>
              <a:rPr lang="en-US" sz="3000" dirty="0"/>
              <a:t>File a lawsuit </a:t>
            </a:r>
            <a:endParaRPr lang="en-US" sz="3000" dirty="0">
              <a:cs typeface="Calibri"/>
            </a:endParaRPr>
          </a:p>
          <a:p>
            <a:pPr marL="457200" lvl="1" indent="0">
              <a:lnSpc>
                <a:spcPct val="125000"/>
              </a:lnSpc>
              <a:buNone/>
            </a:pPr>
            <a:endParaRPr lang="en-US" i="1"/>
          </a:p>
          <a:p>
            <a:pPr marL="457200" lvl="1" indent="0">
              <a:lnSpc>
                <a:spcPct val="125000"/>
              </a:lnSpc>
              <a:buNone/>
            </a:pPr>
            <a:r>
              <a:rPr lang="en-US" i="1" dirty="0"/>
              <a:t>Note: Registering cost various fees.</a:t>
            </a:r>
            <a:endParaRPr lang="en-US" i="1" dirty="0">
              <a:cs typeface="Calibri"/>
            </a:endParaRPr>
          </a:p>
          <a:p>
            <a:pPr lvl="1"/>
            <a:endParaRPr lang="en-US"/>
          </a:p>
        </p:txBody>
      </p:sp>
    </p:spTree>
    <p:extLst>
      <p:ext uri="{BB962C8B-B14F-4D97-AF65-F5344CB8AC3E}">
        <p14:creationId xmlns:p14="http://schemas.microsoft.com/office/powerpoint/2010/main" val="1807215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46387A-F7A9-B11D-359B-B4432A5635A3}"/>
              </a:ext>
            </a:extLst>
          </p:cNvPr>
          <p:cNvSpPr>
            <a:spLocks noGrp="1"/>
          </p:cNvSpPr>
          <p:nvPr>
            <p:ph type="title"/>
          </p:nvPr>
        </p:nvSpPr>
        <p:spPr>
          <a:xfrm>
            <a:off x="1388353" y="289726"/>
            <a:ext cx="10803647" cy="1325563"/>
          </a:xfrm>
        </p:spPr>
        <p:txBody>
          <a:bodyPr/>
          <a:lstStyle/>
          <a:p>
            <a:r>
              <a:rPr lang="en-US" b="1">
                <a:latin typeface="Lucida Sans" panose="020B0602030504020204" pitchFamily="34" charset="0"/>
              </a:rPr>
              <a:t>What’s Protected under Copyright?</a:t>
            </a:r>
          </a:p>
        </p:txBody>
      </p:sp>
      <p:sp>
        <p:nvSpPr>
          <p:cNvPr id="9" name="Text Placeholder 8">
            <a:extLst>
              <a:ext uri="{FF2B5EF4-FFF2-40B4-BE49-F238E27FC236}">
                <a16:creationId xmlns:a16="http://schemas.microsoft.com/office/drawing/2014/main" id="{680750DC-FD3E-95B0-A040-040C7764A7FA}"/>
              </a:ext>
            </a:extLst>
          </p:cNvPr>
          <p:cNvSpPr>
            <a:spLocks noGrp="1"/>
          </p:cNvSpPr>
          <p:nvPr>
            <p:ph type="body" idx="1"/>
          </p:nvPr>
        </p:nvSpPr>
        <p:spPr>
          <a:xfrm>
            <a:off x="3403706" y="1353102"/>
            <a:ext cx="6772939" cy="823912"/>
          </a:xfrm>
        </p:spPr>
        <p:txBody>
          <a:bodyPr>
            <a:normAutofit/>
          </a:bodyPr>
          <a:lstStyle/>
          <a:p>
            <a:pPr algn="ctr"/>
            <a:r>
              <a:rPr lang="en-US" sz="3200"/>
              <a:t>Examples of Creative Works</a:t>
            </a:r>
            <a:endParaRPr lang="en-US"/>
          </a:p>
        </p:txBody>
      </p:sp>
      <p:pic>
        <p:nvPicPr>
          <p:cNvPr id="3" name="Graphic 2" descr="Open book with solid fill">
            <a:extLst>
              <a:ext uri="{FF2B5EF4-FFF2-40B4-BE49-F238E27FC236}">
                <a16:creationId xmlns:a16="http://schemas.microsoft.com/office/drawing/2014/main" id="{18261F0C-B2C5-49A4-B2EB-53F6AA989B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9115" y="2379992"/>
            <a:ext cx="1498263" cy="1498263"/>
          </a:xfrm>
          <a:prstGeom prst="rect">
            <a:avLst/>
          </a:prstGeom>
        </p:spPr>
      </p:pic>
      <p:sp>
        <p:nvSpPr>
          <p:cNvPr id="10" name="TextBox 9">
            <a:extLst>
              <a:ext uri="{FF2B5EF4-FFF2-40B4-BE49-F238E27FC236}">
                <a16:creationId xmlns:a16="http://schemas.microsoft.com/office/drawing/2014/main" id="{B865DC6A-A010-4040-8D19-45069193F6DC}"/>
              </a:ext>
            </a:extLst>
          </p:cNvPr>
          <p:cNvSpPr txBox="1"/>
          <p:nvPr/>
        </p:nvSpPr>
        <p:spPr>
          <a:xfrm>
            <a:off x="2477710" y="3705048"/>
            <a:ext cx="1303053" cy="369332"/>
          </a:xfrm>
          <a:prstGeom prst="rect">
            <a:avLst/>
          </a:prstGeom>
          <a:noFill/>
        </p:spPr>
        <p:txBody>
          <a:bodyPr wrap="square">
            <a:spAutoFit/>
          </a:bodyPr>
          <a:lstStyle/>
          <a:p>
            <a:pPr marL="0" indent="0">
              <a:buNone/>
            </a:pPr>
            <a:r>
              <a:rPr lang="en-US">
                <a:latin typeface="Lucida Sans" panose="020B0602030504020204" pitchFamily="34" charset="0"/>
              </a:rPr>
              <a:t>Literature</a:t>
            </a:r>
          </a:p>
        </p:txBody>
      </p:sp>
      <p:pic>
        <p:nvPicPr>
          <p:cNvPr id="7" name="Graphic 6" descr="Music notation with solid fill">
            <a:extLst>
              <a:ext uri="{FF2B5EF4-FFF2-40B4-BE49-F238E27FC236}">
                <a16:creationId xmlns:a16="http://schemas.microsoft.com/office/drawing/2014/main" id="{2D979FCA-EF4F-44A5-B6E1-7E7B6B1105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33232" y="2363368"/>
            <a:ext cx="1498263" cy="1498263"/>
          </a:xfrm>
          <a:prstGeom prst="rect">
            <a:avLst/>
          </a:prstGeom>
        </p:spPr>
      </p:pic>
      <p:sp>
        <p:nvSpPr>
          <p:cNvPr id="12" name="TextBox 11">
            <a:extLst>
              <a:ext uri="{FF2B5EF4-FFF2-40B4-BE49-F238E27FC236}">
                <a16:creationId xmlns:a16="http://schemas.microsoft.com/office/drawing/2014/main" id="{75F6B43D-4ECC-4885-A296-0C8C68C5BB69}"/>
              </a:ext>
            </a:extLst>
          </p:cNvPr>
          <p:cNvSpPr txBox="1"/>
          <p:nvPr/>
        </p:nvSpPr>
        <p:spPr>
          <a:xfrm>
            <a:off x="4698500" y="3676965"/>
            <a:ext cx="1303053" cy="369332"/>
          </a:xfrm>
          <a:prstGeom prst="rect">
            <a:avLst/>
          </a:prstGeom>
          <a:noFill/>
        </p:spPr>
        <p:txBody>
          <a:bodyPr wrap="square">
            <a:spAutoFit/>
          </a:bodyPr>
          <a:lstStyle/>
          <a:p>
            <a:pPr marL="0" indent="0" algn="ctr">
              <a:buNone/>
            </a:pPr>
            <a:r>
              <a:rPr lang="en-US">
                <a:latin typeface="Lucida Sans" panose="020B0602030504020204" pitchFamily="34" charset="0"/>
              </a:rPr>
              <a:t>Music</a:t>
            </a:r>
          </a:p>
        </p:txBody>
      </p:sp>
      <p:pic>
        <p:nvPicPr>
          <p:cNvPr id="13" name="Graphic 12" descr="Video camera with solid fill">
            <a:extLst>
              <a:ext uri="{FF2B5EF4-FFF2-40B4-BE49-F238E27FC236}">
                <a16:creationId xmlns:a16="http://schemas.microsoft.com/office/drawing/2014/main" id="{66E95AD6-CADD-498C-99E4-104BF9BCF1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80459" y="2440217"/>
            <a:ext cx="1327017" cy="1327017"/>
          </a:xfrm>
          <a:prstGeom prst="rect">
            <a:avLst/>
          </a:prstGeom>
        </p:spPr>
      </p:pic>
      <p:pic>
        <p:nvPicPr>
          <p:cNvPr id="16" name="Graphic 15" descr="Camera with solid fill">
            <a:extLst>
              <a:ext uri="{FF2B5EF4-FFF2-40B4-BE49-F238E27FC236}">
                <a16:creationId xmlns:a16="http://schemas.microsoft.com/office/drawing/2014/main" id="{E4184FF8-1E6C-4EE7-B31F-9D4880A850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88013" y="2404464"/>
            <a:ext cx="1327017" cy="1327017"/>
          </a:xfrm>
          <a:prstGeom prst="rect">
            <a:avLst/>
          </a:prstGeom>
        </p:spPr>
      </p:pic>
      <p:sp>
        <p:nvSpPr>
          <p:cNvPr id="17" name="TextBox 16">
            <a:extLst>
              <a:ext uri="{FF2B5EF4-FFF2-40B4-BE49-F238E27FC236}">
                <a16:creationId xmlns:a16="http://schemas.microsoft.com/office/drawing/2014/main" id="{2BF6C2B2-25EC-42C2-8C71-74E44A82DDBE}"/>
              </a:ext>
            </a:extLst>
          </p:cNvPr>
          <p:cNvSpPr txBox="1"/>
          <p:nvPr/>
        </p:nvSpPr>
        <p:spPr>
          <a:xfrm>
            <a:off x="6772642" y="3696741"/>
            <a:ext cx="1674947" cy="369332"/>
          </a:xfrm>
          <a:prstGeom prst="rect">
            <a:avLst/>
          </a:prstGeom>
          <a:noFill/>
        </p:spPr>
        <p:txBody>
          <a:bodyPr wrap="square">
            <a:spAutoFit/>
          </a:bodyPr>
          <a:lstStyle/>
          <a:p>
            <a:pPr marL="0" indent="0" algn="ctr">
              <a:buNone/>
            </a:pPr>
            <a:r>
              <a:rPr lang="en-US">
                <a:latin typeface="Lucida Sans" panose="020B0602030504020204" pitchFamily="34" charset="0"/>
              </a:rPr>
              <a:t>Photography</a:t>
            </a:r>
          </a:p>
        </p:txBody>
      </p:sp>
      <p:sp>
        <p:nvSpPr>
          <p:cNvPr id="18" name="TextBox 17">
            <a:extLst>
              <a:ext uri="{FF2B5EF4-FFF2-40B4-BE49-F238E27FC236}">
                <a16:creationId xmlns:a16="http://schemas.microsoft.com/office/drawing/2014/main" id="{EBBF86E0-96DB-4516-9F7A-AA3EEE9895B7}"/>
              </a:ext>
            </a:extLst>
          </p:cNvPr>
          <p:cNvSpPr txBox="1"/>
          <p:nvPr/>
        </p:nvSpPr>
        <p:spPr>
          <a:xfrm>
            <a:off x="9045411" y="3705048"/>
            <a:ext cx="1674947" cy="369332"/>
          </a:xfrm>
          <a:prstGeom prst="rect">
            <a:avLst/>
          </a:prstGeom>
          <a:noFill/>
        </p:spPr>
        <p:txBody>
          <a:bodyPr wrap="square">
            <a:spAutoFit/>
          </a:bodyPr>
          <a:lstStyle/>
          <a:p>
            <a:pPr marL="0" indent="0" algn="ctr">
              <a:buNone/>
            </a:pPr>
            <a:r>
              <a:rPr lang="en-US">
                <a:latin typeface="Lucida Sans" panose="020B0602030504020204" pitchFamily="34" charset="0"/>
              </a:rPr>
              <a:t>Film</a:t>
            </a:r>
          </a:p>
        </p:txBody>
      </p:sp>
      <p:pic>
        <p:nvPicPr>
          <p:cNvPr id="20" name="Graphic 19" descr="Dance with solid fill">
            <a:extLst>
              <a:ext uri="{FF2B5EF4-FFF2-40B4-BE49-F238E27FC236}">
                <a16:creationId xmlns:a16="http://schemas.microsoft.com/office/drawing/2014/main" id="{B2765690-9F46-4FDC-A6A6-7D2D094CAC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61518" y="4196351"/>
            <a:ext cx="1448678" cy="1448678"/>
          </a:xfrm>
          <a:prstGeom prst="rect">
            <a:avLst/>
          </a:prstGeom>
        </p:spPr>
      </p:pic>
      <p:sp>
        <p:nvSpPr>
          <p:cNvPr id="21" name="TextBox 20">
            <a:extLst>
              <a:ext uri="{FF2B5EF4-FFF2-40B4-BE49-F238E27FC236}">
                <a16:creationId xmlns:a16="http://schemas.microsoft.com/office/drawing/2014/main" id="{997BF5FC-7A5E-4531-A2FD-749E47E1A3C5}"/>
              </a:ext>
            </a:extLst>
          </p:cNvPr>
          <p:cNvSpPr txBox="1"/>
          <p:nvPr/>
        </p:nvSpPr>
        <p:spPr>
          <a:xfrm>
            <a:off x="2153973" y="5519581"/>
            <a:ext cx="1820338" cy="369332"/>
          </a:xfrm>
          <a:prstGeom prst="rect">
            <a:avLst/>
          </a:prstGeom>
          <a:noFill/>
        </p:spPr>
        <p:txBody>
          <a:bodyPr wrap="square">
            <a:spAutoFit/>
          </a:bodyPr>
          <a:lstStyle/>
          <a:p>
            <a:pPr marL="0" indent="0" algn="ctr">
              <a:buNone/>
            </a:pPr>
            <a:r>
              <a:rPr lang="en-US">
                <a:latin typeface="Lucida Sans" panose="020B0602030504020204" pitchFamily="34" charset="0"/>
              </a:rPr>
              <a:t>Choreography</a:t>
            </a:r>
          </a:p>
        </p:txBody>
      </p:sp>
      <p:pic>
        <p:nvPicPr>
          <p:cNvPr id="23" name="Graphic 22" descr="Palette with solid fill">
            <a:extLst>
              <a:ext uri="{FF2B5EF4-FFF2-40B4-BE49-F238E27FC236}">
                <a16:creationId xmlns:a16="http://schemas.microsoft.com/office/drawing/2014/main" id="{6E1B3CE9-51E6-4325-AD4F-F9453006A6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73979" y="4247350"/>
            <a:ext cx="1303053" cy="1303053"/>
          </a:xfrm>
          <a:prstGeom prst="rect">
            <a:avLst/>
          </a:prstGeom>
        </p:spPr>
      </p:pic>
      <p:pic>
        <p:nvPicPr>
          <p:cNvPr id="25" name="Graphic 24" descr="Theatre with solid fill">
            <a:extLst>
              <a:ext uri="{FF2B5EF4-FFF2-40B4-BE49-F238E27FC236}">
                <a16:creationId xmlns:a16="http://schemas.microsoft.com/office/drawing/2014/main" id="{E13C1993-7084-42D1-BEA9-3B937EC0906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10170" y="4233507"/>
            <a:ext cx="1303052" cy="1303052"/>
          </a:xfrm>
          <a:prstGeom prst="rect">
            <a:avLst/>
          </a:prstGeom>
        </p:spPr>
      </p:pic>
      <p:sp>
        <p:nvSpPr>
          <p:cNvPr id="26" name="TextBox 25">
            <a:extLst>
              <a:ext uri="{FF2B5EF4-FFF2-40B4-BE49-F238E27FC236}">
                <a16:creationId xmlns:a16="http://schemas.microsoft.com/office/drawing/2014/main" id="{1FCC606E-27DA-4B54-9E99-485978C435E5}"/>
              </a:ext>
            </a:extLst>
          </p:cNvPr>
          <p:cNvSpPr txBox="1"/>
          <p:nvPr/>
        </p:nvSpPr>
        <p:spPr>
          <a:xfrm>
            <a:off x="4436562" y="5381167"/>
            <a:ext cx="1820338" cy="646331"/>
          </a:xfrm>
          <a:prstGeom prst="rect">
            <a:avLst/>
          </a:prstGeom>
          <a:noFill/>
        </p:spPr>
        <p:txBody>
          <a:bodyPr wrap="square">
            <a:spAutoFit/>
          </a:bodyPr>
          <a:lstStyle/>
          <a:p>
            <a:pPr marL="0" indent="0" algn="ctr">
              <a:buNone/>
            </a:pPr>
            <a:r>
              <a:rPr lang="en-US">
                <a:latin typeface="Lucida Sans" panose="020B0602030504020204" pitchFamily="34" charset="0"/>
              </a:rPr>
              <a:t>Art &amp; Architecture</a:t>
            </a:r>
          </a:p>
        </p:txBody>
      </p:sp>
      <p:sp>
        <p:nvSpPr>
          <p:cNvPr id="27" name="TextBox 26">
            <a:extLst>
              <a:ext uri="{FF2B5EF4-FFF2-40B4-BE49-F238E27FC236}">
                <a16:creationId xmlns:a16="http://schemas.microsoft.com/office/drawing/2014/main" id="{B9F48E36-191B-4E6B-86F7-36FB65C40F84}"/>
              </a:ext>
            </a:extLst>
          </p:cNvPr>
          <p:cNvSpPr txBox="1"/>
          <p:nvPr/>
        </p:nvSpPr>
        <p:spPr>
          <a:xfrm>
            <a:off x="6056056" y="5490153"/>
            <a:ext cx="3011280" cy="369332"/>
          </a:xfrm>
          <a:prstGeom prst="rect">
            <a:avLst/>
          </a:prstGeom>
          <a:noFill/>
        </p:spPr>
        <p:txBody>
          <a:bodyPr wrap="square">
            <a:spAutoFit/>
          </a:bodyPr>
          <a:lstStyle/>
          <a:p>
            <a:pPr marL="0" indent="0" algn="ctr">
              <a:buNone/>
            </a:pPr>
            <a:r>
              <a:rPr lang="en-US">
                <a:latin typeface="Lucida Sans" panose="020B0602030504020204" pitchFamily="34" charset="0"/>
              </a:rPr>
              <a:t>Live Recordings</a:t>
            </a:r>
          </a:p>
        </p:txBody>
      </p:sp>
      <p:sp>
        <p:nvSpPr>
          <p:cNvPr id="28" name="Rectangle 27">
            <a:extLst>
              <a:ext uri="{FF2B5EF4-FFF2-40B4-BE49-F238E27FC236}">
                <a16:creationId xmlns:a16="http://schemas.microsoft.com/office/drawing/2014/main" id="{7A7B60C4-8F5F-474A-8B7E-AEFA0222586D}"/>
              </a:ext>
            </a:extLst>
          </p:cNvPr>
          <p:cNvSpPr/>
          <p:nvPr/>
        </p:nvSpPr>
        <p:spPr>
          <a:xfrm>
            <a:off x="1828800" y="2258975"/>
            <a:ext cx="9359757" cy="38336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Monitor with solid fill">
            <a:extLst>
              <a:ext uri="{FF2B5EF4-FFF2-40B4-BE49-F238E27FC236}">
                <a16:creationId xmlns:a16="http://schemas.microsoft.com/office/drawing/2014/main" id="{CEFD3A15-7295-4279-8E99-C20BDAAFE99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31358" y="4216899"/>
            <a:ext cx="1303052" cy="1303052"/>
          </a:xfrm>
          <a:prstGeom prst="rect">
            <a:avLst/>
          </a:prstGeom>
        </p:spPr>
      </p:pic>
      <p:sp>
        <p:nvSpPr>
          <p:cNvPr id="22" name="TextBox 21">
            <a:extLst>
              <a:ext uri="{FF2B5EF4-FFF2-40B4-BE49-F238E27FC236}">
                <a16:creationId xmlns:a16="http://schemas.microsoft.com/office/drawing/2014/main" id="{74C238A3-380B-4FC6-BB81-95D3565AAA48}"/>
              </a:ext>
            </a:extLst>
          </p:cNvPr>
          <p:cNvSpPr txBox="1"/>
          <p:nvPr/>
        </p:nvSpPr>
        <p:spPr>
          <a:xfrm>
            <a:off x="9057161" y="5487298"/>
            <a:ext cx="1820338" cy="369332"/>
          </a:xfrm>
          <a:prstGeom prst="rect">
            <a:avLst/>
          </a:prstGeom>
          <a:noFill/>
        </p:spPr>
        <p:txBody>
          <a:bodyPr wrap="square">
            <a:spAutoFit/>
          </a:bodyPr>
          <a:lstStyle/>
          <a:p>
            <a:pPr marL="0" indent="0" algn="ctr">
              <a:buNone/>
            </a:pPr>
            <a:r>
              <a:rPr lang="en-US">
                <a:latin typeface="Lucida Sans" panose="020B0602030504020204" pitchFamily="34" charset="0"/>
              </a:rPr>
              <a:t>Software Code</a:t>
            </a:r>
          </a:p>
        </p:txBody>
      </p:sp>
      <p:sp>
        <p:nvSpPr>
          <p:cNvPr id="5" name="TextBox 4">
            <a:extLst>
              <a:ext uri="{FF2B5EF4-FFF2-40B4-BE49-F238E27FC236}">
                <a16:creationId xmlns:a16="http://schemas.microsoft.com/office/drawing/2014/main" id="{4A6971D4-6CC4-499D-830A-48B52F4165E2}"/>
              </a:ext>
            </a:extLst>
          </p:cNvPr>
          <p:cNvSpPr txBox="1"/>
          <p:nvPr/>
        </p:nvSpPr>
        <p:spPr>
          <a:xfrm>
            <a:off x="9574447" y="4535224"/>
            <a:ext cx="1303052" cy="461665"/>
          </a:xfrm>
          <a:prstGeom prst="rect">
            <a:avLst/>
          </a:prstGeom>
          <a:noFill/>
        </p:spPr>
        <p:txBody>
          <a:bodyPr wrap="square" rtlCol="0">
            <a:spAutoFit/>
          </a:bodyPr>
          <a:lstStyle/>
          <a:p>
            <a:r>
              <a:rPr lang="en-US" sz="2400" b="1">
                <a:solidFill>
                  <a:srgbClr val="562789"/>
                </a:solidFill>
              </a:rPr>
              <a:t>&lt;/&gt;</a:t>
            </a:r>
          </a:p>
        </p:txBody>
      </p:sp>
    </p:spTree>
    <p:extLst>
      <p:ext uri="{BB962C8B-B14F-4D97-AF65-F5344CB8AC3E}">
        <p14:creationId xmlns:p14="http://schemas.microsoft.com/office/powerpoint/2010/main" val="1817597859"/>
      </p:ext>
    </p:extLst>
  </p:cSld>
  <p:clrMapOvr>
    <a:masterClrMapping/>
  </p:clrMapOvr>
</p:sld>
</file>

<file path=ppt/theme/theme1.xml><?xml version="1.0" encoding="utf-8"?>
<a:theme xmlns:a="http://schemas.openxmlformats.org/drawingml/2006/main" name="ksuLTheme-ver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suL_Widescreen_Template_Vert" id="{ADD91ADC-CE03-E847-9881-7B9625B02092}" vid="{0948C531-BF41-F74C-8662-4016CE1693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ff8de5-69c3-4e13-bbf2-436d57ba2ae7">
      <Terms xmlns="http://schemas.microsoft.com/office/infopath/2007/PartnerControls"/>
    </lcf76f155ced4ddcb4097134ff3c332f>
    <TaxCatchAll xmlns="8c336d39-0397-4bbd-b74e-27fd8b1de06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87AF24648EBC4BB8E89CB1F93713E8" ma:contentTypeVersion="16" ma:contentTypeDescription="Create a new document." ma:contentTypeScope="" ma:versionID="97408ce06967e2126140a6b74963d458">
  <xsd:schema xmlns:xsd="http://www.w3.org/2001/XMLSchema" xmlns:xs="http://www.w3.org/2001/XMLSchema" xmlns:p="http://schemas.microsoft.com/office/2006/metadata/properties" xmlns:ns2="98ff8de5-69c3-4e13-bbf2-436d57ba2ae7" xmlns:ns3="8c336d39-0397-4bbd-b74e-27fd8b1de068" targetNamespace="http://schemas.microsoft.com/office/2006/metadata/properties" ma:root="true" ma:fieldsID="64a7950567005660129b6108307fbaa7" ns2:_="" ns3:_="">
    <xsd:import namespace="98ff8de5-69c3-4e13-bbf2-436d57ba2ae7"/>
    <xsd:import namespace="8c336d39-0397-4bbd-b74e-27fd8b1de06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ff8de5-69c3-4e13-bbf2-436d57ba2a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8ed7cba-b263-44e1-aaea-116db9091a5a"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336d39-0397-4bbd-b74e-27fd8b1de06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1a07417-f472-4ae9-8039-dfa0b8ebc82a}" ma:internalName="TaxCatchAll" ma:showField="CatchAllData" ma:web="8c336d39-0397-4bbd-b74e-27fd8b1de06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D84E25-A614-4372-BBE2-A9D7F4269B2A}">
  <ds:schemaRefs>
    <ds:schemaRef ds:uri="8c336d39-0397-4bbd-b74e-27fd8b1de068"/>
    <ds:schemaRef ds:uri="http://purl.org/dc/dcmitype/"/>
    <ds:schemaRef ds:uri="http://schemas.microsoft.com/office/2006/documentManagement/types"/>
    <ds:schemaRef ds:uri="98ff8de5-69c3-4e13-bbf2-436d57ba2ae7"/>
    <ds:schemaRef ds:uri="http://schemas.openxmlformats.org/package/2006/metadata/core-properties"/>
    <ds:schemaRef ds:uri="http://www.w3.org/XML/1998/namespace"/>
    <ds:schemaRef ds:uri="http://purl.org/dc/elements/1.1/"/>
    <ds:schemaRef ds:uri="http://purl.org/dc/term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5ABD0A92-4278-4C36-B227-0679026C08D8}">
  <ds:schemaRefs>
    <ds:schemaRef ds:uri="http://schemas.microsoft.com/sharepoint/v3/contenttype/forms"/>
  </ds:schemaRefs>
</ds:datastoreItem>
</file>

<file path=customXml/itemProps3.xml><?xml version="1.0" encoding="utf-8"?>
<ds:datastoreItem xmlns:ds="http://schemas.openxmlformats.org/officeDocument/2006/customXml" ds:itemID="{B4E33500-E1BF-4CC8-BB57-31C1553BEA37}">
  <ds:schemaRefs>
    <ds:schemaRef ds:uri="8c336d39-0397-4bbd-b74e-27fd8b1de068"/>
    <ds:schemaRef ds:uri="98ff8de5-69c3-4e13-bbf2-436d57ba2a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ksuL_Widescreen_Template_Vert</Template>
  <TotalTime>0</TotalTime>
  <Words>2943</Words>
  <Application>Microsoft Office PowerPoint</Application>
  <PresentationFormat>Widescreen</PresentationFormat>
  <Paragraphs>462</Paragraphs>
  <Slides>59</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Adobe Hebrew</vt:lpstr>
      <vt:lpstr>Arial</vt:lpstr>
      <vt:lpstr>Bodoni MT Black</vt:lpstr>
      <vt:lpstr>Calibri</vt:lpstr>
      <vt:lpstr>Calibri Light</vt:lpstr>
      <vt:lpstr>Consolas</vt:lpstr>
      <vt:lpstr>Lucida Sans</vt:lpstr>
      <vt:lpstr>nyt-imperial</vt:lpstr>
      <vt:lpstr>Segoe UI</vt:lpstr>
      <vt:lpstr>Wingdings</vt:lpstr>
      <vt:lpstr>ksuLTheme-vert</vt:lpstr>
      <vt:lpstr>The Library and Your Research: Copyright, ETDR, and Publishing</vt:lpstr>
      <vt:lpstr>DISCLAIMER</vt:lpstr>
      <vt:lpstr>PowerPoint Presentation</vt:lpstr>
      <vt:lpstr>Copyright Law</vt:lpstr>
      <vt:lpstr>Copyright and Patent Clause:</vt:lpstr>
      <vt:lpstr>Less Legalese Please!</vt:lpstr>
      <vt:lpstr>What’s Protected under Copyright?</vt:lpstr>
      <vt:lpstr>Copyright is Automatic</vt:lpstr>
      <vt:lpstr>What’s Protected under Copyright?</vt:lpstr>
      <vt:lpstr>Bundle of Rights allow you to:</vt:lpstr>
      <vt:lpstr>What’s Not Protected:</vt:lpstr>
      <vt:lpstr>What’s Not Protected:</vt:lpstr>
      <vt:lpstr>What’s also Not Protected:</vt:lpstr>
      <vt:lpstr>Determining Copyright</vt:lpstr>
      <vt:lpstr>Scenario: </vt:lpstr>
      <vt:lpstr>PowerPoint Presentation</vt:lpstr>
      <vt:lpstr>PowerPoint Presentation</vt:lpstr>
      <vt:lpstr>PowerPoint Presentation</vt:lpstr>
      <vt:lpstr>Your Copyrights</vt:lpstr>
      <vt:lpstr>Who Owns Copyright?</vt:lpstr>
      <vt:lpstr>Works are “made for hire” if:</vt:lpstr>
      <vt:lpstr>Copyright Services</vt:lpstr>
      <vt:lpstr>Resources</vt:lpstr>
      <vt:lpstr>Copyright &amp; Your ETDR</vt:lpstr>
      <vt:lpstr>Copyright (Law) vs. Plagiarism (Ethics)</vt:lpstr>
      <vt:lpstr>Framework - U.S. Copyright</vt:lpstr>
      <vt:lpstr>PowerPoint Presentation</vt:lpstr>
      <vt:lpstr>Is the work in the Public Domain?</vt:lpstr>
      <vt:lpstr>Public Domain Tools </vt:lpstr>
      <vt:lpstr>Helpful Tools</vt:lpstr>
      <vt:lpstr>Framework - U.S. Copyright</vt:lpstr>
      <vt:lpstr>3. Do any user’s rights, such as fair use, apply?</vt:lpstr>
      <vt:lpstr>Fair Use Basics</vt:lpstr>
      <vt:lpstr>Fair Use Evaluator Highly Recommend Learning More About Fair Use and How to Use It</vt:lpstr>
      <vt:lpstr>PowerPoint Presentation</vt:lpstr>
      <vt:lpstr>Public Licenses</vt:lpstr>
      <vt:lpstr>How to Use Tables Charts &amp; Graphs in Your ETDR and Publications</vt:lpstr>
      <vt:lpstr>Publishing &amp; Your ETDR</vt:lpstr>
      <vt:lpstr>ETDR HELP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Rights Map</vt:lpstr>
      <vt:lpstr>PowerPoint Presentation</vt:lpstr>
      <vt:lpstr>“Open Access” is an Umbrella 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Predatory Publishing</vt:lpstr>
      <vt:lpstr>Copyright Services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Copyright - for Online Course Designers</dc:title>
  <dc:creator>Ryan Otto</dc:creator>
  <cp:lastModifiedBy>Ashley N Nietfeld</cp:lastModifiedBy>
  <cp:revision>17</cp:revision>
  <dcterms:created xsi:type="dcterms:W3CDTF">2022-05-20T15:30:10Z</dcterms:created>
  <dcterms:modified xsi:type="dcterms:W3CDTF">2024-11-19T17:30:03Z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0x0101000987AF24648EBC4BB8E89CB1F93713E8</vt:lpwstr>
  </property>
  <property fmtid="{D5CDD505-2E9C-101B-9397-08002B2CF9AE}" pid="3" name="MediaServiceImageTags">
    <vt:lpwstr/>
  </property>
</Properties>
</file>